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64" r:id="rId3"/>
    <p:sldId id="257" r:id="rId4"/>
    <p:sldId id="258" r:id="rId5"/>
    <p:sldId id="298" r:id="rId6"/>
    <p:sldId id="291" r:id="rId7"/>
    <p:sldId id="324" r:id="rId8"/>
    <p:sldId id="325" r:id="rId9"/>
    <p:sldId id="326" r:id="rId10"/>
    <p:sldId id="327" r:id="rId11"/>
    <p:sldId id="328" r:id="rId12"/>
    <p:sldId id="292" r:id="rId13"/>
    <p:sldId id="293" r:id="rId14"/>
    <p:sldId id="323" r:id="rId15"/>
    <p:sldId id="294" r:id="rId16"/>
    <p:sldId id="259" r:id="rId17"/>
    <p:sldId id="260" r:id="rId18"/>
    <p:sldId id="262" r:id="rId19"/>
    <p:sldId id="263" r:id="rId20"/>
    <p:sldId id="265" r:id="rId21"/>
    <p:sldId id="266" r:id="rId22"/>
    <p:sldId id="268" r:id="rId23"/>
    <p:sldId id="267" r:id="rId24"/>
    <p:sldId id="269" r:id="rId25"/>
    <p:sldId id="270" r:id="rId26"/>
    <p:sldId id="297" r:id="rId27"/>
    <p:sldId id="271" r:id="rId28"/>
    <p:sldId id="300" r:id="rId29"/>
    <p:sldId id="272" r:id="rId30"/>
    <p:sldId id="273" r:id="rId31"/>
    <p:sldId id="274" r:id="rId32"/>
    <p:sldId id="276" r:id="rId33"/>
    <p:sldId id="279" r:id="rId34"/>
    <p:sldId id="275" r:id="rId35"/>
    <p:sldId id="277" r:id="rId36"/>
    <p:sldId id="278" r:id="rId37"/>
    <p:sldId id="281" r:id="rId38"/>
    <p:sldId id="282" r:id="rId39"/>
    <p:sldId id="319" r:id="rId40"/>
    <p:sldId id="285" r:id="rId41"/>
    <p:sldId id="287" r:id="rId42"/>
    <p:sldId id="288" r:id="rId43"/>
    <p:sldId id="295" r:id="rId44"/>
    <p:sldId id="301" r:id="rId45"/>
    <p:sldId id="299" r:id="rId46"/>
    <p:sldId id="296" r:id="rId47"/>
    <p:sldId id="320" r:id="rId48"/>
    <p:sldId id="289" r:id="rId49"/>
    <p:sldId id="310" r:id="rId50"/>
    <p:sldId id="304" r:id="rId51"/>
    <p:sldId id="305" r:id="rId52"/>
    <p:sldId id="306" r:id="rId53"/>
    <p:sldId id="312" r:id="rId54"/>
    <p:sldId id="309" r:id="rId55"/>
    <p:sldId id="313" r:id="rId56"/>
    <p:sldId id="317" r:id="rId57"/>
    <p:sldId id="316" r:id="rId58"/>
    <p:sldId id="311" r:id="rId59"/>
    <p:sldId id="318" r:id="rId60"/>
    <p:sldId id="314" r:id="rId61"/>
    <p:sldId id="303" r:id="rId62"/>
    <p:sldId id="321" r:id="rId63"/>
    <p:sldId id="322" r:id="rId64"/>
    <p:sldId id="307" r:id="rId65"/>
    <p:sldId id="302" r:id="rId66"/>
    <p:sldId id="280" r:id="rId67"/>
    <p:sldId id="308" r:id="rId68"/>
    <p:sldId id="290" r:id="rId69"/>
    <p:sldId id="284" r:id="rId70"/>
    <p:sldId id="283" r:id="rId71"/>
    <p:sldId id="286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47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58BB5-E11A-42C3-9E5E-95FCDA668581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18E28-129D-4AA6-A0FA-8120FB1B40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33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监督式学习：输入，标签（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回归算法，决策树算法，贝叶斯方法等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）</a:t>
            </a:r>
            <a:endParaRPr lang="en-US" altLang="zh-CN" b="0" i="0" dirty="0">
              <a:solidFill>
                <a:srgbClr val="333333"/>
              </a:solidFill>
              <a:effectLst/>
              <a:latin typeface="Noto Sans" panose="020B0502040204020203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非监督式学习：统计，发现潜在的结构和关系（聚类算法，降低维度算法）</a:t>
            </a:r>
            <a:endParaRPr lang="en-US" altLang="zh-CN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ea typeface="Microsoft YaHei" panose="020B0503020204020204" pitchFamily="34" charset="-122"/>
              </a:rPr>
              <a:t>强化学习</a:t>
            </a:r>
            <a:r>
              <a:rPr lang="zh-CN" altLang="en-US" sz="1200" dirty="0">
                <a:effectLst/>
                <a:ea typeface="Microsoft YaHei" panose="020B0503020204020204" pitchFamily="34" charset="-122"/>
              </a:rPr>
              <a:t>：具体环境中尝试与奖励（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Q-learning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DQN (Deep Q Network)</a:t>
            </a:r>
            <a:r>
              <a:rPr lang="zh-CN" altLang="en-US" sz="1200" dirty="0">
                <a:effectLst/>
                <a:ea typeface="Microsoft YaHei" panose="020B0503020204020204" pitchFamily="34" charset="-122"/>
              </a:rPr>
              <a:t>）</a:t>
            </a:r>
            <a:endParaRPr lang="en-US" altLang="zh-CN" sz="12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86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https://mp.weixin.qq.com/s/3C5b1cd4PwoYeAEkj5wbYw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09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https://www.zhihu.com/question/49376084/answer/712089980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689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19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https://zhuanlan.zhihu.com/p/42904109</a:t>
            </a:r>
          </a:p>
          <a:p>
            <a:r>
              <a:rPr lang="en-US" altLang="zh-CN" dirty="0"/>
              <a:t>https://zhuanlan.zhihu.com/p/147462170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8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和机器视觉的架构一样</a:t>
            </a:r>
            <a:endParaRPr lang="en-US" altLang="zh-CN" dirty="0"/>
          </a:p>
          <a:p>
            <a:r>
              <a:rPr lang="zh-CN" altLang="en-US" dirty="0"/>
              <a:t>训练好后冻结</a:t>
            </a:r>
            <a:r>
              <a:rPr lang="en-US" altLang="zh-CN" dirty="0"/>
              <a:t>Backbone</a:t>
            </a:r>
            <a:r>
              <a:rPr lang="zh-CN" altLang="en-US" dirty="0"/>
              <a:t>参数，重新训练</a:t>
            </a:r>
            <a:r>
              <a:rPr lang="en-US" altLang="zh-CN" dirty="0"/>
              <a:t>Head</a:t>
            </a:r>
            <a:r>
              <a:rPr lang="zh-CN" altLang="en-US" dirty="0"/>
              <a:t>以适应不同任务。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41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https://huggingface.co/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8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https://blog.csdn.net/electech6/article/details/85142769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62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https://zhuanlan.zhihu.com/p/591474085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10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https://www.zhihu.com/question/265056068/answer/3085524008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972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https://www.bilibili.com/video/BV1Tm4y1b76v/?spm_id_from=333.999.0.0</a:t>
            </a:r>
          </a:p>
          <a:p>
            <a:r>
              <a:rPr lang="en-US" altLang="zh-CN" dirty="0"/>
              <a:t>https://www.bilibili.com/video/BV11a4y1c7SW/?spm_id_from=333.999.0.0&amp;vd_source=15382cb163db3fd3ce2d2dd6b97e422a</a:t>
            </a:r>
          </a:p>
          <a:p>
            <a:r>
              <a:rPr lang="en-US" altLang="zh-CN" dirty="0"/>
              <a:t>https://www.bilibili.com/video/BV1BM4y177Dk/?spm_id_from=333.999.0.0&amp;vd_source=15382cb163db3fd3ce2d2dd6b97e422a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7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9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https://www.fast.ai/posts/2018-07-02-adam-weight-decay.html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77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https://www.bilibili.com/video/BV1Yu411x7mg/?spm_id_from=333.999.0.0&amp;vd_source=15382cb163db3fd3ce2d2dd6b97e422a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42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https://theaisummer.com/diffusion-models/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98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https://www.bilibili.com/video/BV1QP41147VC/?spm_id_from=333.999.0.0&amp;vd_source=15382cb163db3fd3ce2d2dd6b97e422a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20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34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/>
              <a:t>L(f_{w, b}(x), y) = (ŷ - y)^{2} </a:t>
            </a:r>
            <a:endParaRPr lang="en-US" altLang="zh-CN" dirty="0"/>
          </a:p>
          <a:p>
            <a:r>
              <a:rPr lang="cy-GB" altLang="zh-CN" dirty="0"/>
              <a:t>\frac{1}{m} \sum_{i = 0}^{m} \left ( ŷ - y^{(i)}  \right )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25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15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1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A3FC-8F67-4369-A4E8-6557687D7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F5F62-4026-4313-AF36-C2C61D2B2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5005-867B-4441-B584-D265AF82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8259-26EA-4D19-8948-476E6F65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6004F-8AB7-4880-B898-3FB0A16B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58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CF75-B6DC-49DC-B038-82137F82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FF083-A68D-4C73-A66F-FE7964672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D0C30-5F21-465C-9560-5712CA47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E47F-C146-4249-9AA8-CAE9477D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BFFD7-F501-46D2-9875-70515A84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2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04856-8C1A-4547-853B-264114AD2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5C8FE-1D09-4962-B066-731ACC76F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899E8-6C0F-4F00-A386-62AF300AF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C3E4E-6312-4E49-9BA5-1814CE61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29E37-0520-4C7B-BC24-B509CE65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9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5CC3-C524-4A6F-BF4C-23400280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3A3C-18C9-47F9-B220-861BEB364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9E95E-2601-44D5-92B2-8B026E0D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64BA5-4585-4982-8A98-DE1E8761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99736-B636-4D98-956A-ADC78FFD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4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C8BF-CB55-4DE1-ADDB-CB287EFC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C9906-8EC2-4EBC-9D6F-5C3A6FB9A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7EA3-2C0B-4B56-80AA-C1B80AAFD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CD13D-6643-4599-A00A-569DF581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69100-773D-4D7E-8329-A5550EE6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1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01E3-6B4B-4EB3-8BC0-CF40D8AD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68044-5C56-4FCB-8905-CFE6DA084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05C68-5C2B-450F-A29F-E55264084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9B767-FBA6-4295-B60D-4C2D8615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86565-F6A3-4725-AFBC-A29AA294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04B9E-1CCF-4AFF-9DAB-17BCA78B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2550-7FA7-4C27-A47B-8C84418A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5E1FD-830A-4FFA-89C3-0FB99ABF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CD42B-52C6-401D-A0A9-888A941A3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267E9-61F7-414D-93F3-654CC3FFB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A4A85-9EC0-47A5-8409-23618AE0E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20A4E3-E56B-4809-825B-675E6E7B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50B56F-6101-498A-A08F-01AF3CB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9BF81-4BD5-4F7C-A6C0-59636E83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07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4CD9-8ED5-4D7A-B381-F86A2BCA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C2EFB-EAFE-419E-8236-EB53DA8D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F4F8A-6285-40D9-8245-BD9E6A88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41965-7517-4B17-930B-C393AFF5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DBAF6-2602-42B1-A9F3-BD1B2CBA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7B11-3082-4A43-8A85-734CBC79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8DC06-945F-45D3-A9A0-1CDA610A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27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5CE4-800A-42FB-955D-1D498CDE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42EC0-7554-4EA0-BCD2-8FB67AB4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8C38E-05F6-4FEF-9DF2-5534A06FE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82523-929F-4B55-A666-D5B7AB67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D7B66-970D-4959-B2ED-11D6BEE0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DF8FF-8BC3-4F29-9B4F-CDF50D2B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65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88EC-5F14-4FF2-9C1B-DE45313E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B4E36-6D18-431F-A860-28EDD3163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6A1B6-13E9-4995-A6CC-A280B5143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F7AA6-064A-49F3-9E49-D8FEFCA93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5A4ED-B48C-4E49-8D11-D2FB75D0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9F453-9284-47A7-A1D6-6B2D81E3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60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5B46C-7585-475C-A311-7DBB944A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7DCF6-ED0C-45B9-9F49-AE6A15603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194DD-9AA6-45C6-91A3-9C9034AEB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C4F52-16C2-409D-9956-186206CA7929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417C4-7BFA-4CFC-BE5E-5759B34CE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CC357-36A2-4206-82DD-84CA6FCB1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MSIPCMContentMarking" descr="{&quot;HashCode&quot;:1235388660,&quot;Placement&quot;:&quot;Footer&quot;,&quot;Top&quot;:525.346863,&quot;Left&quot;:462.094818,&quot;SlideWidth&quot;:960,&quot;SlideHeight&quot;:540}">
            <a:extLst>
              <a:ext uri="{FF2B5EF4-FFF2-40B4-BE49-F238E27FC236}">
                <a16:creationId xmlns:a16="http://schemas.microsoft.com/office/drawing/2014/main" id="{359B781D-5CEF-43BD-8A1F-F1A91F70DB71}"/>
              </a:ext>
            </a:extLst>
          </p:cNvPr>
          <p:cNvSpPr txBox="1"/>
          <p:nvPr userDrawn="1"/>
        </p:nvSpPr>
        <p:spPr>
          <a:xfrm>
            <a:off x="5868604" y="6671905"/>
            <a:ext cx="454791" cy="1860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600">
                <a:solidFill>
                  <a:srgbClr val="626469"/>
                </a:solidFill>
                <a:latin typeface="Arial" panose="020B0604020202020204" pitchFamily="34" charset="0"/>
              </a:rPr>
              <a:t>Internal</a:t>
            </a:r>
            <a:endParaRPr lang="zh-CN" altLang="en-US" sz="600">
              <a:solidFill>
                <a:srgbClr val="62646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2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iM4y1y7oA/?spm_id_from=333.337.search-card.all.clic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15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nt4y1h7jc/?spm_id_from=333.999.0.0&amp;vd_source=15382cb163db3fd3ce2d2dd6b97e422a" TargetMode="External"/><Relationship Id="rId2" Type="http://schemas.openxmlformats.org/officeDocument/2006/relationships/hyperlink" Target="https://www.bilibili.com/video/BV1Zt4y1H78P?p=1&amp;vd_source=15382cb163db3fd3ce2d2dd6b97e422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learn/nlp-course/chapter0/1?fw=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615A-CA61-4C60-BC90-F2C47DE77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Hugging Machine Learning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12F88-1593-48F8-BC18-7B831EB3EB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Sleepy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20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E5FB6-E4A3-4108-8614-B7F04869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altLang="zh-CN" sz="4800" dirty="0"/>
              <a:t>ML – Stable Diffusion – CLIP</a:t>
            </a:r>
            <a:endParaRPr lang="zh-CN" altLang="en-US" sz="48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5425A-DF5A-481F-AA48-2E68ED345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altLang="zh-CN" sz="2200" dirty="0"/>
              <a:t>Contrastive Language-Image Pre-training</a:t>
            </a:r>
          </a:p>
          <a:p>
            <a:r>
              <a:rPr lang="zh-CN" altLang="en-US" sz="2200" dirty="0"/>
              <a:t>图像 </a:t>
            </a:r>
            <a:r>
              <a:rPr lang="en-US" altLang="zh-CN" sz="2200" dirty="0"/>
              <a:t>&lt;-&gt;</a:t>
            </a:r>
            <a:r>
              <a:rPr lang="zh-CN" altLang="en-US" sz="2200" dirty="0"/>
              <a:t>文字</a:t>
            </a:r>
            <a:endParaRPr lang="en-US" altLang="zh-CN" sz="2200" dirty="0"/>
          </a:p>
          <a:p>
            <a:endParaRPr lang="zh-CN" alt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F20A4-D726-41E7-9A92-948EE4D8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9" y="2534412"/>
            <a:ext cx="5109633" cy="3678936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D772591E-26A2-4B7C-B365-445828A03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452" y="2087880"/>
            <a:ext cx="6518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03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B7D5-5A36-4C3D-BCDC-A6BEDBFE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ML – Stable Diffusion – U-Net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CB3F9-A0B9-4932-A9C6-E0F8EA24D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8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919B-6C54-47CA-B9BA-1FA8F560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How Does It Work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16DBC-2925-438E-857A-F8D465B6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441311"/>
            <a:ext cx="9191625" cy="3975378"/>
          </a:xfrm>
          <a:prstGeom prst="rect">
            <a:avLst/>
          </a:prstGeom>
        </p:spPr>
      </p:pic>
      <p:pic>
        <p:nvPicPr>
          <p:cNvPr id="7170" name="Picture 2" descr="Diffusion: Definition and How Does it Occur (with Diagram)">
            <a:extLst>
              <a:ext uri="{FF2B5EF4-FFF2-40B4-BE49-F238E27FC236}">
                <a16:creationId xmlns:a16="http://schemas.microsoft.com/office/drawing/2014/main" id="{601ED1FE-B04C-426D-AF3D-9B1A217A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50" y="4981854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48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29C2-BAF1-45A5-9ABE-646BC61B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Private Deployment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C4B7-F4EC-47CC-AE63-8BF8321BB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秋叶整合包</a:t>
            </a:r>
            <a:endParaRPr lang="en-US" altLang="zh-CN" sz="3200" dirty="0"/>
          </a:p>
          <a:p>
            <a:pPr lvl="1"/>
            <a:r>
              <a:rPr lang="en-US" altLang="zh-CN" sz="2800" dirty="0">
                <a:hlinkClick r:id="rId2"/>
              </a:rPr>
              <a:t>https://www.bilibili.com/video/BV1iM4y1y7oA/?spm_id_from=333.337.search-card.all.click</a:t>
            </a:r>
            <a:endParaRPr lang="en-US" altLang="zh-CN" sz="2800" dirty="0"/>
          </a:p>
          <a:p>
            <a:pPr lvl="1"/>
            <a:r>
              <a:rPr lang="en-US" altLang="zh-CN" sz="2800" dirty="0"/>
              <a:t>Windows</a:t>
            </a:r>
          </a:p>
          <a:p>
            <a:pPr lvl="1"/>
            <a:r>
              <a:rPr lang="zh-CN" altLang="en-US" sz="2800" dirty="0"/>
              <a:t>自带教程</a:t>
            </a:r>
            <a:endParaRPr lang="en-US" altLang="zh-CN" sz="2800" dirty="0"/>
          </a:p>
          <a:p>
            <a:pPr lvl="1"/>
            <a:r>
              <a:rPr lang="zh-CN" altLang="en-US" sz="2800" dirty="0"/>
              <a:t>下载即用，一键部署</a:t>
            </a:r>
            <a:endParaRPr lang="en-US" altLang="zh-CN" sz="2800" dirty="0"/>
          </a:p>
          <a:p>
            <a:pPr lvl="1"/>
            <a:r>
              <a:rPr lang="zh-CN" altLang="en-US" sz="2800" dirty="0"/>
              <a:t>参数调节，模型下载</a:t>
            </a:r>
          </a:p>
        </p:txBody>
      </p:sp>
    </p:spTree>
    <p:extLst>
      <p:ext uri="{BB962C8B-B14F-4D97-AF65-F5344CB8AC3E}">
        <p14:creationId xmlns:p14="http://schemas.microsoft.com/office/powerpoint/2010/main" val="197163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29C2-BAF1-45A5-9ABE-646BC61B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XL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C4B7-F4EC-47CC-AE63-8BF8321BB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对</a:t>
            </a:r>
            <a:r>
              <a:rPr lang="en-US" altLang="zh-CN" sz="2800" dirty="0"/>
              <a:t>Stable Diffusion</a:t>
            </a:r>
            <a:r>
              <a:rPr lang="zh-CN" altLang="en-US" sz="2800" dirty="0"/>
              <a:t>原先的</a:t>
            </a:r>
            <a:r>
              <a:rPr lang="en-US" altLang="zh-CN" sz="2800" dirty="0"/>
              <a:t>U-Net</a:t>
            </a:r>
            <a:r>
              <a:rPr lang="zh-CN" altLang="en-US" sz="2800" dirty="0"/>
              <a:t>，</a:t>
            </a:r>
            <a:r>
              <a:rPr lang="en-US" altLang="zh-CN" sz="2800" dirty="0"/>
              <a:t>VAE</a:t>
            </a:r>
            <a:r>
              <a:rPr lang="zh-CN" altLang="en-US" sz="2800" dirty="0"/>
              <a:t>，</a:t>
            </a:r>
            <a:r>
              <a:rPr lang="en-US" altLang="zh-CN" sz="2800" dirty="0"/>
              <a:t>CLIP Text Encoder</a:t>
            </a:r>
            <a:r>
              <a:rPr lang="zh-CN" altLang="en-US" sz="2800" dirty="0"/>
              <a:t>三大件都做了改进。</a:t>
            </a:r>
            <a:endParaRPr lang="en-US" altLang="zh-CN" sz="2800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增加一个单独的基于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Latent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Refiner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模型，来提升图像的精细化程度。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sz="2800" dirty="0"/>
              <a:t>设计了很多训练</a:t>
            </a:r>
            <a:r>
              <a:rPr lang="en-US" altLang="zh-CN" sz="2800" dirty="0"/>
              <a:t>Tricks</a:t>
            </a:r>
            <a:r>
              <a:rPr lang="zh-CN" altLang="en-US" sz="2800" dirty="0"/>
              <a:t>，包括图像尺寸条件化策略，图像裁剪参数条件化以及多尺度训练等。</a:t>
            </a:r>
            <a:endParaRPr lang="en-US" altLang="zh-CN" sz="2800" dirty="0"/>
          </a:p>
          <a:p>
            <a:r>
              <a:rPr lang="zh-CN" altLang="en-US" sz="2800" dirty="0"/>
              <a:t>先发布</a:t>
            </a:r>
            <a:r>
              <a:rPr lang="en-US" altLang="zh-CN" sz="2800" dirty="0"/>
              <a:t>Stable Diffusion XL 0.9</a:t>
            </a:r>
            <a:r>
              <a:rPr lang="zh-CN" altLang="en-US" sz="2800" dirty="0"/>
              <a:t>测试版本，基于用户使用体验和生成图片的情况，针对性增加数据集和使用</a:t>
            </a:r>
            <a:r>
              <a:rPr lang="en-US" altLang="zh-CN" sz="2800" dirty="0"/>
              <a:t>RLHF</a:t>
            </a:r>
            <a:r>
              <a:rPr lang="zh-CN" altLang="en-US" sz="2800" dirty="0"/>
              <a:t>技术优化迭代推出</a:t>
            </a:r>
            <a:r>
              <a:rPr lang="en-US" altLang="zh-CN" sz="2800" dirty="0"/>
              <a:t>Stable Diffusion XL 1.0</a:t>
            </a:r>
            <a:r>
              <a:rPr lang="zh-CN" altLang="en-US" sz="2800" dirty="0"/>
              <a:t>正式版。</a:t>
            </a:r>
          </a:p>
        </p:txBody>
      </p:sp>
    </p:spTree>
    <p:extLst>
      <p:ext uri="{BB962C8B-B14F-4D97-AF65-F5344CB8AC3E}">
        <p14:creationId xmlns:p14="http://schemas.microsoft.com/office/powerpoint/2010/main" val="365128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B15A-44AE-4DB9-B63B-695F715F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Usage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7FF2E-9A9E-4E86-BD16-FBE9C266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2327684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F82B-81DD-4D5E-97D0-1EBA52CF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Concept</a:t>
            </a:r>
            <a:endParaRPr lang="zh-CN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39F345-1CFB-491A-BC45-E6350424BA88}"/>
              </a:ext>
            </a:extLst>
          </p:cNvPr>
          <p:cNvSpPr/>
          <p:nvPr/>
        </p:nvSpPr>
        <p:spPr>
          <a:xfrm>
            <a:off x="1066800" y="188595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Logits</a:t>
            </a:r>
            <a:endParaRPr lang="zh-CN" alt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69DD9-95C6-4A11-BFE6-9C6D4C868F32}"/>
              </a:ext>
            </a:extLst>
          </p:cNvPr>
          <p:cNvSpPr/>
          <p:nvPr/>
        </p:nvSpPr>
        <p:spPr>
          <a:xfrm>
            <a:off x="3657600" y="201930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Lost Function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FD5DB3-78A9-41BE-A2BB-1D85F7140562}"/>
              </a:ext>
            </a:extLst>
          </p:cNvPr>
          <p:cNvSpPr/>
          <p:nvPr/>
        </p:nvSpPr>
        <p:spPr>
          <a:xfrm>
            <a:off x="6615113" y="310753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Gradient Descent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3EE8C0-688B-4E09-BC19-8DAC84F2FEFC}"/>
              </a:ext>
            </a:extLst>
          </p:cNvPr>
          <p:cNvSpPr/>
          <p:nvPr/>
        </p:nvSpPr>
        <p:spPr>
          <a:xfrm>
            <a:off x="2477653" y="3009901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Feature</a:t>
            </a:r>
            <a:endParaRPr lang="en-US" altLang="zh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468C2F-AD83-4774-9EC9-F55E95C696E3}"/>
              </a:ext>
            </a:extLst>
          </p:cNvPr>
          <p:cNvSpPr/>
          <p:nvPr/>
        </p:nvSpPr>
        <p:spPr>
          <a:xfrm>
            <a:off x="3036095" y="4119563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716B0D-293A-406A-8733-8FB01229450D}"/>
              </a:ext>
            </a:extLst>
          </p:cNvPr>
          <p:cNvSpPr/>
          <p:nvPr/>
        </p:nvSpPr>
        <p:spPr>
          <a:xfrm>
            <a:off x="9134475" y="3232548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AA65B9-240A-456A-B761-EFA5DF9EB766}"/>
              </a:ext>
            </a:extLst>
          </p:cNvPr>
          <p:cNvSpPr/>
          <p:nvPr/>
        </p:nvSpPr>
        <p:spPr>
          <a:xfrm>
            <a:off x="6467476" y="5412585"/>
            <a:ext cx="1681162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C59207-B9F4-46F9-A53E-05028DC78B62}"/>
              </a:ext>
            </a:extLst>
          </p:cNvPr>
          <p:cNvSpPr/>
          <p:nvPr/>
        </p:nvSpPr>
        <p:spPr>
          <a:xfrm>
            <a:off x="3437333" y="5164933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TensorFlow</a:t>
            </a:r>
            <a:endParaRPr lang="zh-CN" alt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F9DD7C-77C1-4B0E-AC63-BF9C7648D12C}"/>
              </a:ext>
            </a:extLst>
          </p:cNvPr>
          <p:cNvSpPr/>
          <p:nvPr/>
        </p:nvSpPr>
        <p:spPr>
          <a:xfrm>
            <a:off x="847724" y="5153027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PyTorch</a:t>
            </a:r>
            <a:endParaRPr lang="zh-CN" alt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374CED-3D9B-4A26-B85F-BC1D2C1A9A01}"/>
              </a:ext>
            </a:extLst>
          </p:cNvPr>
          <p:cNvSpPr/>
          <p:nvPr/>
        </p:nvSpPr>
        <p:spPr>
          <a:xfrm>
            <a:off x="628650" y="3800476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Keras</a:t>
            </a:r>
            <a:endParaRPr lang="zh-CN" alt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5E6B06-04F6-4BE3-B24E-F0FE194EC355}"/>
              </a:ext>
            </a:extLst>
          </p:cNvPr>
          <p:cNvSpPr/>
          <p:nvPr/>
        </p:nvSpPr>
        <p:spPr>
          <a:xfrm>
            <a:off x="7553327" y="2035357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CBF38F-7A58-4C49-A59E-93D8E6ECF1B0}"/>
              </a:ext>
            </a:extLst>
          </p:cNvPr>
          <p:cNvSpPr/>
          <p:nvPr/>
        </p:nvSpPr>
        <p:spPr>
          <a:xfrm>
            <a:off x="9567862" y="199668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Top-k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EEFD5C-3F1E-4336-97CD-698BAE4E917F}"/>
              </a:ext>
            </a:extLst>
          </p:cNvPr>
          <p:cNvSpPr/>
          <p:nvPr/>
        </p:nvSpPr>
        <p:spPr>
          <a:xfrm>
            <a:off x="7553327" y="4319590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Temperature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F19F0F-070D-4107-A2DB-9982C1B7D0B6}"/>
              </a:ext>
            </a:extLst>
          </p:cNvPr>
          <p:cNvSpPr/>
          <p:nvPr/>
        </p:nvSpPr>
        <p:spPr>
          <a:xfrm>
            <a:off x="8879680" y="5164933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  <a:endParaRPr lang="en-US" altLang="zh-C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425D79-9CB9-42C8-83F3-7C133484CFF4}"/>
              </a:ext>
            </a:extLst>
          </p:cNvPr>
          <p:cNvSpPr/>
          <p:nvPr/>
        </p:nvSpPr>
        <p:spPr>
          <a:xfrm>
            <a:off x="4623791" y="3100391"/>
            <a:ext cx="172045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ReLU</a:t>
            </a:r>
            <a:endParaRPr lang="en-US" altLang="zh-C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82565-03EC-49EA-BDD8-E013C941A3DD}"/>
              </a:ext>
            </a:extLst>
          </p:cNvPr>
          <p:cNvSpPr/>
          <p:nvPr/>
        </p:nvSpPr>
        <p:spPr>
          <a:xfrm>
            <a:off x="5191125" y="421005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SigMoid</a:t>
            </a:r>
            <a:endParaRPr lang="en-US" altLang="zh-C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25511A-3571-4505-95C3-9965C54006AF}"/>
              </a:ext>
            </a:extLst>
          </p:cNvPr>
          <p:cNvSpPr/>
          <p:nvPr/>
        </p:nvSpPr>
        <p:spPr>
          <a:xfrm>
            <a:off x="5672135" y="175938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217030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FDD7-F91F-4312-B697-85A7572E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Concept Clarify</a:t>
            </a:r>
            <a:endParaRPr lang="zh-CN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132A9F-7DAB-4E4A-B4A7-56EF1121F018}"/>
              </a:ext>
            </a:extLst>
          </p:cNvPr>
          <p:cNvSpPr/>
          <p:nvPr/>
        </p:nvSpPr>
        <p:spPr>
          <a:xfrm>
            <a:off x="838200" y="1895186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Logits</a:t>
            </a:r>
            <a:endParaRPr lang="zh-CN" alt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131B34F-2A29-4A90-9024-D2947B6911C5}"/>
              </a:ext>
            </a:extLst>
          </p:cNvPr>
          <p:cNvSpPr/>
          <p:nvPr/>
        </p:nvSpPr>
        <p:spPr>
          <a:xfrm>
            <a:off x="2874530" y="1516551"/>
            <a:ext cx="2962851" cy="781050"/>
          </a:xfrm>
          <a:prstGeom prst="wedgeRoundRectCallout">
            <a:avLst>
              <a:gd name="adj1" fmla="val -68102"/>
              <a:gd name="adj2" fmla="val 5332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神经网络的原始输出，要得最终结果还需要进一步处理，如</a:t>
            </a:r>
            <a:r>
              <a:rPr lang="en-US" altLang="zh-CN" sz="1400" dirty="0"/>
              <a:t>SoftMax</a:t>
            </a:r>
            <a:endParaRPr lang="zh-CN" altLang="en-US" sz="1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818F4-E71E-4713-9CF3-5D349962B8CF}"/>
              </a:ext>
            </a:extLst>
          </p:cNvPr>
          <p:cNvSpPr/>
          <p:nvPr/>
        </p:nvSpPr>
        <p:spPr>
          <a:xfrm>
            <a:off x="838199" y="2967939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092FB31-9F93-46A4-A43E-5D2978B4D10C}"/>
              </a:ext>
            </a:extLst>
          </p:cNvPr>
          <p:cNvSpPr/>
          <p:nvPr/>
        </p:nvSpPr>
        <p:spPr>
          <a:xfrm>
            <a:off x="2844800" y="2676236"/>
            <a:ext cx="2992581" cy="924537"/>
          </a:xfrm>
          <a:prstGeom prst="wedgeRoundRectCallout">
            <a:avLst>
              <a:gd name="adj1" fmla="val -66543"/>
              <a:gd name="adj2" fmla="val 22478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[0,     [[1, 0, 0, 0, 0, 0, 0, 0, 0, 0],</a:t>
            </a:r>
          </a:p>
          <a:p>
            <a:pPr algn="ctr"/>
            <a:r>
              <a:rPr lang="en-US" altLang="zh-CN" sz="1400" dirty="0"/>
              <a:t> 5, =&gt; [0, 0, 0, 0, 0, 1, 0, 0, 0, 0],</a:t>
            </a:r>
          </a:p>
          <a:p>
            <a:pPr algn="ctr"/>
            <a:r>
              <a:rPr lang="en-US" altLang="zh-CN" sz="1400" dirty="0"/>
              <a:t> 9]       [0, 0, 0, 0, 0, 0, 0, 0, 0, 1]]</a:t>
            </a:r>
            <a:endParaRPr lang="zh-CN" alt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0C61DE-EE6D-43CD-8032-F284F364B68C}"/>
              </a:ext>
            </a:extLst>
          </p:cNvPr>
          <p:cNvSpPr/>
          <p:nvPr/>
        </p:nvSpPr>
        <p:spPr>
          <a:xfrm>
            <a:off x="838198" y="404069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Top-k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62AE376-C65B-4E23-94BB-2471F00F4D2D}"/>
              </a:ext>
            </a:extLst>
          </p:cNvPr>
          <p:cNvSpPr/>
          <p:nvPr/>
        </p:nvSpPr>
        <p:spPr>
          <a:xfrm>
            <a:off x="2874531" y="3998911"/>
            <a:ext cx="2992582" cy="781050"/>
          </a:xfrm>
          <a:prstGeom prst="wedgeRoundRectCallout">
            <a:avLst>
              <a:gd name="adj1" fmla="val -67692"/>
              <a:gd name="adj2" fmla="val 274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Top-K</a:t>
            </a:r>
            <a:r>
              <a:rPr lang="zh-CN" altLang="en-US" sz="1400" dirty="0"/>
              <a:t>准确率：前</a:t>
            </a:r>
            <a:r>
              <a:rPr lang="en-US" altLang="zh-CN" sz="1400" dirty="0"/>
              <a:t>K</a:t>
            </a:r>
            <a:r>
              <a:rPr lang="zh-CN" altLang="en-US" sz="1400" dirty="0"/>
              <a:t>个最高概率的输出中包含有正确结果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1E9BC8-1DED-42CE-A698-100600C2FB96}"/>
              </a:ext>
            </a:extLst>
          </p:cNvPr>
          <p:cNvSpPr/>
          <p:nvPr/>
        </p:nvSpPr>
        <p:spPr>
          <a:xfrm>
            <a:off x="564354" y="5186076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Temperature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257DD77-D970-4537-8E28-1C96E2DEF252}"/>
              </a:ext>
            </a:extLst>
          </p:cNvPr>
          <p:cNvSpPr/>
          <p:nvPr/>
        </p:nvSpPr>
        <p:spPr>
          <a:xfrm>
            <a:off x="2874530" y="5159881"/>
            <a:ext cx="2992581" cy="922731"/>
          </a:xfrm>
          <a:prstGeom prst="wedgeRoundRectCallout">
            <a:avLst>
              <a:gd name="adj1" fmla="val -56647"/>
              <a:gd name="adj2" fmla="val -8801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GPT</a:t>
            </a:r>
            <a:r>
              <a:rPr lang="zh-CN" altLang="en-US" sz="1400" dirty="0"/>
              <a:t>中控制生成的文本输出的随机程度的参数，越大则对于同样问题给出不同回答的可能性越大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E82C6E-6E8B-452E-B970-58F0C8DF4205}"/>
              </a:ext>
            </a:extLst>
          </p:cNvPr>
          <p:cNvSpPr/>
          <p:nvPr/>
        </p:nvSpPr>
        <p:spPr>
          <a:xfrm>
            <a:off x="6095999" y="3992311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PyTorch</a:t>
            </a:r>
            <a:endParaRPr lang="zh-CN" alt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599059-B71A-4827-B893-9E41FEA7D47A}"/>
              </a:ext>
            </a:extLst>
          </p:cNvPr>
          <p:cNvSpPr/>
          <p:nvPr/>
        </p:nvSpPr>
        <p:spPr>
          <a:xfrm>
            <a:off x="6096000" y="1694115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TensorFlow</a:t>
            </a:r>
            <a:endParaRPr lang="zh-CN" alt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5422DB-6C94-4761-B89D-8D67E548DD2C}"/>
              </a:ext>
            </a:extLst>
          </p:cNvPr>
          <p:cNvSpPr/>
          <p:nvPr/>
        </p:nvSpPr>
        <p:spPr>
          <a:xfrm>
            <a:off x="6095999" y="2740819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Keras</a:t>
            </a:r>
            <a:endParaRPr lang="zh-CN" altLang="en-US" dirty="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F3B2EFC-F0F3-4674-8F8D-806CE98C24C3}"/>
              </a:ext>
            </a:extLst>
          </p:cNvPr>
          <p:cNvSpPr/>
          <p:nvPr/>
        </p:nvSpPr>
        <p:spPr>
          <a:xfrm>
            <a:off x="8552587" y="1690687"/>
            <a:ext cx="2801214" cy="503525"/>
          </a:xfrm>
          <a:prstGeom prst="wedgeRoundRectCallout">
            <a:avLst>
              <a:gd name="adj1" fmla="val -66453"/>
              <a:gd name="adj2" fmla="val 2470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Google</a:t>
            </a:r>
            <a:r>
              <a:rPr lang="zh-CN" altLang="en-US" sz="1400" dirty="0"/>
              <a:t>的开源机器学习库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45C7C6C-FA0E-4C9C-8CAC-5FC5EE13896B}"/>
              </a:ext>
            </a:extLst>
          </p:cNvPr>
          <p:cNvSpPr/>
          <p:nvPr/>
        </p:nvSpPr>
        <p:spPr>
          <a:xfrm>
            <a:off x="8552586" y="2475165"/>
            <a:ext cx="2801214" cy="1046704"/>
          </a:xfrm>
          <a:prstGeom prst="wedgeRoundRectCallout">
            <a:avLst>
              <a:gd name="adj1" fmla="val -67772"/>
              <a:gd name="adj2" fmla="val 12346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可以认为是一套接口，提供了更高级别、更直观的抽象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可以有不同后端实现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tf.keras</a:t>
            </a:r>
            <a:r>
              <a:rPr lang="zh-CN" altLang="en-US" sz="1400" dirty="0"/>
              <a:t>，</a:t>
            </a:r>
            <a:r>
              <a:rPr lang="en-US" altLang="zh-CN" sz="1400" dirty="0"/>
              <a:t>CNTK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2F2733B-F09D-453E-9373-E869F565B71A}"/>
              </a:ext>
            </a:extLst>
          </p:cNvPr>
          <p:cNvSpPr/>
          <p:nvPr/>
        </p:nvSpPr>
        <p:spPr>
          <a:xfrm>
            <a:off x="8552586" y="3748989"/>
            <a:ext cx="2801214" cy="1046704"/>
          </a:xfrm>
          <a:prstGeom prst="wedgeRoundRectCallout">
            <a:avLst>
              <a:gd name="adj1" fmla="val -67772"/>
              <a:gd name="adj2" fmla="val 12346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Facebook</a:t>
            </a:r>
            <a:r>
              <a:rPr lang="zh-CN" altLang="en-US" sz="1400" dirty="0"/>
              <a:t>写的开源的</a:t>
            </a:r>
            <a:r>
              <a:rPr lang="en-US" altLang="zh-CN" sz="1400" dirty="0"/>
              <a:t>Python</a:t>
            </a:r>
            <a:r>
              <a:rPr lang="zh-CN" altLang="en-US" sz="1400" dirty="0"/>
              <a:t>机器学习库，基于</a:t>
            </a:r>
            <a:r>
              <a:rPr lang="en-US" altLang="zh-CN" sz="1400" dirty="0"/>
              <a:t>Torch</a:t>
            </a:r>
          </a:p>
          <a:p>
            <a:endParaRPr lang="en-US" altLang="zh-CN" sz="1400" dirty="0"/>
          </a:p>
          <a:p>
            <a:r>
              <a:rPr lang="en-US" altLang="zh-CN" sz="1400" dirty="0"/>
              <a:t>* Torch: C + Lua</a:t>
            </a:r>
          </a:p>
        </p:txBody>
      </p:sp>
    </p:spTree>
    <p:extLst>
      <p:ext uri="{BB962C8B-B14F-4D97-AF65-F5344CB8AC3E}">
        <p14:creationId xmlns:p14="http://schemas.microsoft.com/office/powerpoint/2010/main" val="3097283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F82B-81DD-4D5E-97D0-1EBA52CF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Concept</a:t>
            </a:r>
            <a:endParaRPr lang="zh-CN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39F345-1CFB-491A-BC45-E6350424BA88}"/>
              </a:ext>
            </a:extLst>
          </p:cNvPr>
          <p:cNvSpPr/>
          <p:nvPr/>
        </p:nvSpPr>
        <p:spPr>
          <a:xfrm>
            <a:off x="1066800" y="188595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Logits</a:t>
            </a:r>
            <a:endParaRPr lang="zh-CN" alt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69DD9-95C6-4A11-BFE6-9C6D4C868F32}"/>
              </a:ext>
            </a:extLst>
          </p:cNvPr>
          <p:cNvSpPr/>
          <p:nvPr/>
        </p:nvSpPr>
        <p:spPr>
          <a:xfrm>
            <a:off x="3657600" y="201930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Lost Function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FD5DB3-78A9-41BE-A2BB-1D85F7140562}"/>
              </a:ext>
            </a:extLst>
          </p:cNvPr>
          <p:cNvSpPr/>
          <p:nvPr/>
        </p:nvSpPr>
        <p:spPr>
          <a:xfrm>
            <a:off x="6615113" y="310753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Gradient Descent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3EE8C0-688B-4E09-BC19-8DAC84F2FEFC}"/>
              </a:ext>
            </a:extLst>
          </p:cNvPr>
          <p:cNvSpPr/>
          <p:nvPr/>
        </p:nvSpPr>
        <p:spPr>
          <a:xfrm>
            <a:off x="2477653" y="3009901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Feature</a:t>
            </a:r>
            <a:endParaRPr lang="en-US" altLang="zh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468C2F-AD83-4774-9EC9-F55E95C696E3}"/>
              </a:ext>
            </a:extLst>
          </p:cNvPr>
          <p:cNvSpPr/>
          <p:nvPr/>
        </p:nvSpPr>
        <p:spPr>
          <a:xfrm>
            <a:off x="3036095" y="4119563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716B0D-293A-406A-8733-8FB01229450D}"/>
              </a:ext>
            </a:extLst>
          </p:cNvPr>
          <p:cNvSpPr/>
          <p:nvPr/>
        </p:nvSpPr>
        <p:spPr>
          <a:xfrm>
            <a:off x="9134475" y="3232548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AA65B9-240A-456A-B761-EFA5DF9EB766}"/>
              </a:ext>
            </a:extLst>
          </p:cNvPr>
          <p:cNvSpPr/>
          <p:nvPr/>
        </p:nvSpPr>
        <p:spPr>
          <a:xfrm>
            <a:off x="6467476" y="5412585"/>
            <a:ext cx="1681162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C59207-B9F4-46F9-A53E-05028DC78B62}"/>
              </a:ext>
            </a:extLst>
          </p:cNvPr>
          <p:cNvSpPr/>
          <p:nvPr/>
        </p:nvSpPr>
        <p:spPr>
          <a:xfrm>
            <a:off x="3437333" y="5164933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TensorFlow</a:t>
            </a:r>
            <a:endParaRPr lang="zh-CN" alt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F9DD7C-77C1-4B0E-AC63-BF9C7648D12C}"/>
              </a:ext>
            </a:extLst>
          </p:cNvPr>
          <p:cNvSpPr/>
          <p:nvPr/>
        </p:nvSpPr>
        <p:spPr>
          <a:xfrm>
            <a:off x="847724" y="5153027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PyTorch</a:t>
            </a:r>
            <a:endParaRPr lang="zh-CN" alt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374CED-3D9B-4A26-B85F-BC1D2C1A9A01}"/>
              </a:ext>
            </a:extLst>
          </p:cNvPr>
          <p:cNvSpPr/>
          <p:nvPr/>
        </p:nvSpPr>
        <p:spPr>
          <a:xfrm>
            <a:off x="628650" y="3800476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Keras</a:t>
            </a:r>
            <a:endParaRPr lang="zh-CN" alt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5E6B06-04F6-4BE3-B24E-F0FE194EC355}"/>
              </a:ext>
            </a:extLst>
          </p:cNvPr>
          <p:cNvSpPr/>
          <p:nvPr/>
        </p:nvSpPr>
        <p:spPr>
          <a:xfrm>
            <a:off x="7553327" y="2035357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CBF38F-7A58-4C49-A59E-93D8E6ECF1B0}"/>
              </a:ext>
            </a:extLst>
          </p:cNvPr>
          <p:cNvSpPr/>
          <p:nvPr/>
        </p:nvSpPr>
        <p:spPr>
          <a:xfrm>
            <a:off x="9567862" y="199668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Top-k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EEFD5C-3F1E-4336-97CD-698BAE4E917F}"/>
              </a:ext>
            </a:extLst>
          </p:cNvPr>
          <p:cNvSpPr/>
          <p:nvPr/>
        </p:nvSpPr>
        <p:spPr>
          <a:xfrm>
            <a:off x="7553327" y="4319590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Temperature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F19F0F-070D-4107-A2DB-9982C1B7D0B6}"/>
              </a:ext>
            </a:extLst>
          </p:cNvPr>
          <p:cNvSpPr/>
          <p:nvPr/>
        </p:nvSpPr>
        <p:spPr>
          <a:xfrm>
            <a:off x="8879680" y="5164933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  <a:endParaRPr lang="en-US" altLang="zh-C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425D79-9CB9-42C8-83F3-7C133484CFF4}"/>
              </a:ext>
            </a:extLst>
          </p:cNvPr>
          <p:cNvSpPr/>
          <p:nvPr/>
        </p:nvSpPr>
        <p:spPr>
          <a:xfrm>
            <a:off x="4623791" y="3100391"/>
            <a:ext cx="172045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ReLU</a:t>
            </a:r>
            <a:endParaRPr lang="en-US" altLang="zh-C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82565-03EC-49EA-BDD8-E013C941A3DD}"/>
              </a:ext>
            </a:extLst>
          </p:cNvPr>
          <p:cNvSpPr/>
          <p:nvPr/>
        </p:nvSpPr>
        <p:spPr>
          <a:xfrm>
            <a:off x="5191125" y="421005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SigMoid</a:t>
            </a:r>
            <a:endParaRPr lang="en-US" altLang="zh-C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25511A-3571-4505-95C3-9965C54006AF}"/>
              </a:ext>
            </a:extLst>
          </p:cNvPr>
          <p:cNvSpPr/>
          <p:nvPr/>
        </p:nvSpPr>
        <p:spPr>
          <a:xfrm>
            <a:off x="5672135" y="175938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39295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10B8819-AAF6-43F8-9B73-56DE05EF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2472532"/>
            <a:ext cx="1962150" cy="400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7793B-566B-4232-BCA8-3B31A53F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Liner Regression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E9026-091E-4060-8CB3-6472CFC0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133725"/>
            <a:ext cx="6553200" cy="33147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FE6C268-BD95-4741-9678-26D3318B86C3}"/>
              </a:ext>
            </a:extLst>
          </p:cNvPr>
          <p:cNvSpPr/>
          <p:nvPr/>
        </p:nvSpPr>
        <p:spPr>
          <a:xfrm>
            <a:off x="685800" y="2328069"/>
            <a:ext cx="1952625" cy="1100931"/>
          </a:xfrm>
          <a:prstGeom prst="wedgeEllipseCallout">
            <a:avLst>
              <a:gd name="adj1" fmla="val 36794"/>
              <a:gd name="adj2" fmla="val 62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波特兰房价的数据集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92D732-0A7A-4845-8CDE-C79B432CC46D}"/>
              </a:ext>
            </a:extLst>
          </p:cNvPr>
          <p:cNvCxnSpPr>
            <a:cxnSpLocks/>
          </p:cNvCxnSpPr>
          <p:nvPr/>
        </p:nvCxnSpPr>
        <p:spPr>
          <a:xfrm flipV="1">
            <a:off x="6838950" y="3571875"/>
            <a:ext cx="3543300" cy="205740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0426D84-B747-4328-9C74-0B733BEF92AB}"/>
              </a:ext>
            </a:extLst>
          </p:cNvPr>
          <p:cNvSpPr/>
          <p:nvPr/>
        </p:nvSpPr>
        <p:spPr>
          <a:xfrm>
            <a:off x="9172575" y="2614612"/>
            <a:ext cx="2181225" cy="438150"/>
          </a:xfrm>
          <a:prstGeom prst="wedgeRectCallout">
            <a:avLst>
              <a:gd name="adj1" fmla="val 5112"/>
              <a:gd name="adj2" fmla="val 1646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 = </a:t>
            </a:r>
            <a:r>
              <a:rPr lang="en-US" altLang="zh-CN" dirty="0" err="1"/>
              <a:t>wx</a:t>
            </a:r>
            <a:r>
              <a:rPr lang="en-US" altLang="zh-CN" dirty="0"/>
              <a:t> + b</a:t>
            </a:r>
            <a:endParaRPr lang="zh-CN" altLang="en-US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440B2304-C51E-413F-81E2-494370F99D87}"/>
              </a:ext>
            </a:extLst>
          </p:cNvPr>
          <p:cNvSpPr/>
          <p:nvPr/>
        </p:nvSpPr>
        <p:spPr>
          <a:xfrm>
            <a:off x="6419850" y="1622427"/>
            <a:ext cx="2466975" cy="588962"/>
          </a:xfrm>
          <a:prstGeom prst="wedgeEllipseCallout">
            <a:avLst>
              <a:gd name="adj1" fmla="val 83861"/>
              <a:gd name="adj2" fmla="val 144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 / target</a:t>
            </a:r>
            <a:endParaRPr lang="zh-CN" altLang="en-US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FA9765D5-2DF8-460C-8BDD-44DD90AB2847}"/>
              </a:ext>
            </a:extLst>
          </p:cNvPr>
          <p:cNvSpPr/>
          <p:nvPr/>
        </p:nvSpPr>
        <p:spPr>
          <a:xfrm>
            <a:off x="9301162" y="1620839"/>
            <a:ext cx="2466975" cy="588962"/>
          </a:xfrm>
          <a:prstGeom prst="wedgeEllipseCallout">
            <a:avLst>
              <a:gd name="adj1" fmla="val -7645"/>
              <a:gd name="adj2" fmla="val 144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/ feature</a:t>
            </a:r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1283DC-22BF-40E0-98CE-3ECC990FE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667125"/>
            <a:ext cx="3762375" cy="2247900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752A6E3A-FB29-458B-88F3-F066C5DB4AB3}"/>
              </a:ext>
            </a:extLst>
          </p:cNvPr>
          <p:cNvSpPr/>
          <p:nvPr/>
        </p:nvSpPr>
        <p:spPr>
          <a:xfrm>
            <a:off x="2902744" y="2051449"/>
            <a:ext cx="3309938" cy="963214"/>
          </a:xfrm>
          <a:prstGeom prst="wedgeEllipseCallout">
            <a:avLst>
              <a:gd name="adj1" fmla="val -30199"/>
              <a:gd name="adj2" fmla="val 111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dataset</a:t>
            </a:r>
          </a:p>
          <a:p>
            <a:pPr algn="ctr"/>
            <a:r>
              <a:rPr lang="en-US" altLang="zh-CN" dirty="0"/>
              <a:t>train/validation/test</a:t>
            </a:r>
            <a:endParaRPr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B138B8-C59E-4670-AC8C-E216C388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325" y="2871787"/>
            <a:ext cx="1714500" cy="36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A0FFD1-2469-421F-8952-10FEEF7AC85D}"/>
              </a:ext>
            </a:extLst>
          </p:cNvPr>
          <p:cNvSpPr txBox="1"/>
          <p:nvPr/>
        </p:nvSpPr>
        <p:spPr>
          <a:xfrm>
            <a:off x="4541494" y="2970113"/>
            <a:ext cx="1023037" cy="1487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(x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(1)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, y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(1)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      .</a:t>
            </a:r>
          </a:p>
          <a:p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      .</a:t>
            </a:r>
          </a:p>
          <a:p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(x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1600" b="1" baseline="30000" dirty="0" err="1">
                <a:solidFill>
                  <a:srgbClr val="00B0F0"/>
                </a:solidFill>
                <a:ea typeface="微软雅黑" panose="020B0503020204020204" pitchFamily="34" charset="-122"/>
              </a:rPr>
              <a:t>i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, y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1600" b="1" baseline="30000" dirty="0" err="1">
                <a:solidFill>
                  <a:srgbClr val="00B0F0"/>
                </a:solidFill>
                <a:ea typeface="微软雅黑" panose="020B0503020204020204" pitchFamily="34" charset="-122"/>
              </a:rPr>
              <a:t>i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      .</a:t>
            </a:r>
          </a:p>
          <a:p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      .</a:t>
            </a:r>
          </a:p>
          <a:p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(x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(m)</a:t>
            </a:r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, 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y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(m)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  <a:endParaRPr lang="zh-CN" altLang="en-US" sz="1600" b="1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7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5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D74A-AF54-491B-AC97-60620FC8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- Purpose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7F7C-84CE-4B9D-B0EA-8F33D1093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52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吃瓜群众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最近发生了什么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了解主流应用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聊天的谈资</a:t>
            </a:r>
            <a:endParaRPr lang="en-US" altLang="zh-CN" dirty="0"/>
          </a:p>
          <a:p>
            <a:r>
              <a:rPr lang="zh-CN" altLang="en-US" dirty="0"/>
              <a:t>应用工程师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理解基本概念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理解机器学习的原理</a:t>
            </a:r>
            <a:endParaRPr lang="en-US" altLang="zh-CN" dirty="0"/>
          </a:p>
          <a:p>
            <a:r>
              <a:rPr lang="zh-CN" altLang="en-US" dirty="0"/>
              <a:t>有兴趣从事相关工作的人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从零开始的推论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预先扫除学习过程中的坑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进一步学习的路线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学习过程中的参考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317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A940-CA41-4228-98F7-1601DAE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Liner Regression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B0D35-2A40-468D-A133-AD2F6F98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190625"/>
            <a:ext cx="2143125" cy="2143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C81714-9B3B-48CB-A758-B535B9CA8E7A}"/>
              </a:ext>
            </a:extLst>
          </p:cNvPr>
          <p:cNvSpPr/>
          <p:nvPr/>
        </p:nvSpPr>
        <p:spPr>
          <a:xfrm>
            <a:off x="2266950" y="1848692"/>
            <a:ext cx="3181350" cy="1000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和实际结果存在偏差（</a:t>
            </a:r>
            <a:r>
              <a:rPr lang="en-US" altLang="zh-CN" dirty="0"/>
              <a:t>error</a:t>
            </a:r>
            <a:r>
              <a:rPr lang="zh-CN" altLang="en-US" dirty="0"/>
              <a:t>）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97A175-55C0-410F-8C36-B71EEA568DEB}"/>
              </a:ext>
            </a:extLst>
          </p:cNvPr>
          <p:cNvSpPr/>
          <p:nvPr/>
        </p:nvSpPr>
        <p:spPr>
          <a:xfrm>
            <a:off x="5762624" y="1848692"/>
            <a:ext cx="5000625" cy="1041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y-GB" altLang="zh-CN" dirty="0"/>
              <a:t>ŷ =  </a:t>
            </a:r>
            <a:r>
              <a:rPr lang="en-US" altLang="zh-CN" dirty="0" err="1"/>
              <a:t>wx</a:t>
            </a:r>
            <a:r>
              <a:rPr lang="en-US" altLang="zh-CN" dirty="0"/>
              <a:t> + b,</a:t>
            </a:r>
            <a:r>
              <a:rPr lang="zh-CN" altLang="en-US" dirty="0"/>
              <a:t> </a:t>
            </a:r>
            <a:r>
              <a:rPr lang="cy-GB" altLang="zh-CN" dirty="0"/>
              <a:t>ŷ ≠ y</a:t>
            </a:r>
            <a:endParaRPr lang="zh-CN" altLang="en-US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39DE2-E924-4E87-A583-06A504E2D98E}"/>
              </a:ext>
            </a:extLst>
          </p:cNvPr>
          <p:cNvSpPr/>
          <p:nvPr/>
        </p:nvSpPr>
        <p:spPr>
          <a:xfrm>
            <a:off x="2266950" y="3302447"/>
            <a:ext cx="3181350" cy="1041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如何量化偏差？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EBBA2-06C9-4C5A-ACFF-E1A11F4C55C4}"/>
              </a:ext>
            </a:extLst>
          </p:cNvPr>
          <p:cNvSpPr/>
          <p:nvPr/>
        </p:nvSpPr>
        <p:spPr>
          <a:xfrm>
            <a:off x="5762624" y="3302446"/>
            <a:ext cx="5000625" cy="1041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aseline="30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8D0AAF-0191-47C5-88D2-F387065C801A}"/>
              </a:ext>
            </a:extLst>
          </p:cNvPr>
          <p:cNvSpPr/>
          <p:nvPr/>
        </p:nvSpPr>
        <p:spPr>
          <a:xfrm>
            <a:off x="2266950" y="4732784"/>
            <a:ext cx="3181350" cy="1041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对于一组训练数据呢？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9AECC1-1E54-487E-A94E-0C6815844D84}"/>
              </a:ext>
            </a:extLst>
          </p:cNvPr>
          <p:cNvSpPr/>
          <p:nvPr/>
        </p:nvSpPr>
        <p:spPr>
          <a:xfrm>
            <a:off x="5762624" y="4732784"/>
            <a:ext cx="5000625" cy="1041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632113-2407-4F2A-81F8-7E5DA78D6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51" y="3546640"/>
            <a:ext cx="2676525" cy="5526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493866-F924-44FF-8CE9-6EC7C6BEC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375" y="4950759"/>
            <a:ext cx="2784475" cy="605052"/>
          </a:xfrm>
          <a:prstGeom prst="rect">
            <a:avLst/>
          </a:prstGeom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9D0F96E1-415C-445A-960B-528E1CFF50BD}"/>
              </a:ext>
            </a:extLst>
          </p:cNvPr>
          <p:cNvSpPr/>
          <p:nvPr/>
        </p:nvSpPr>
        <p:spPr>
          <a:xfrm>
            <a:off x="9836408" y="3007336"/>
            <a:ext cx="1853682" cy="539304"/>
          </a:xfrm>
          <a:prstGeom prst="wedgeRoundRectCallout">
            <a:avLst>
              <a:gd name="adj1" fmla="val -60095"/>
              <a:gd name="adj2" fmla="val 1040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y-GB" altLang="zh-CN" dirty="0"/>
              <a:t>Lost Function</a:t>
            </a:r>
            <a:endParaRPr lang="zh-CN" altLang="en-US" dirty="0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6EED58E2-8A91-434F-AF9B-997B8220F877}"/>
              </a:ext>
            </a:extLst>
          </p:cNvPr>
          <p:cNvSpPr/>
          <p:nvPr/>
        </p:nvSpPr>
        <p:spPr>
          <a:xfrm>
            <a:off x="9925050" y="4463132"/>
            <a:ext cx="1853682" cy="539304"/>
          </a:xfrm>
          <a:prstGeom prst="wedgeRoundRectCallout">
            <a:avLst>
              <a:gd name="adj1" fmla="val -60095"/>
              <a:gd name="adj2" fmla="val 1040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y-GB" altLang="zh-CN" dirty="0"/>
              <a:t>Cost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32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8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C94B12A-C7B2-4D8A-8364-F4F7616A9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81" y="2111321"/>
            <a:ext cx="4348919" cy="2627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400F2-AC43-4346-A637-93B901B0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Gradient Descent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3FAB4-276E-4F50-B18F-A8AE3E1E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84201"/>
            <a:ext cx="40386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131C-FEBB-428C-8383-4D57F096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822" y="1690688"/>
            <a:ext cx="6861999" cy="4075533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D3BF831-4E40-4DBF-9B40-32924C788F3F}"/>
              </a:ext>
            </a:extLst>
          </p:cNvPr>
          <p:cNvSpPr/>
          <p:nvPr/>
        </p:nvSpPr>
        <p:spPr>
          <a:xfrm>
            <a:off x="6764305" y="3213618"/>
            <a:ext cx="285750" cy="2667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6A929F-AE9C-44D0-88BD-329477FAA7D2}"/>
              </a:ext>
            </a:extLst>
          </p:cNvPr>
          <p:cNvCxnSpPr>
            <a:cxnSpLocks/>
            <a:stCxn id="8" idx="5"/>
          </p:cNvCxnSpPr>
          <p:nvPr/>
        </p:nvCxnSpPr>
        <p:spPr>
          <a:xfrm rot="16200000" flipH="1">
            <a:off x="7534061" y="2915408"/>
            <a:ext cx="533580" cy="158528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73A8C97-3E3E-48CB-9DEB-329F913F6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5" y="4683947"/>
            <a:ext cx="3255297" cy="15394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236DFA-2431-4403-BE84-DF2934514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50" y="3263793"/>
            <a:ext cx="1661517" cy="7088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12B43F-632B-491B-AED2-844D80AA8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148" y="3178503"/>
            <a:ext cx="1687655" cy="8279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63DF3F-2378-4E4A-BC2F-627FEEDDD6A6}"/>
              </a:ext>
            </a:extLst>
          </p:cNvPr>
          <p:cNvCxnSpPr>
            <a:cxnSpLocks/>
          </p:cNvCxnSpPr>
          <p:nvPr/>
        </p:nvCxnSpPr>
        <p:spPr>
          <a:xfrm flipH="1">
            <a:off x="1057276" y="2422241"/>
            <a:ext cx="200432" cy="924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D78F8C-01CC-44BE-9D73-51548DD9796C}"/>
              </a:ext>
            </a:extLst>
          </p:cNvPr>
          <p:cNvCxnSpPr>
            <a:cxnSpLocks/>
          </p:cNvCxnSpPr>
          <p:nvPr/>
        </p:nvCxnSpPr>
        <p:spPr>
          <a:xfrm>
            <a:off x="1513832" y="2441855"/>
            <a:ext cx="1490625" cy="987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787E233-D190-478A-9FBB-D377587B9A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681" y="4569572"/>
            <a:ext cx="4647192" cy="1768224"/>
          </a:xfrm>
          <a:prstGeom prst="rect">
            <a:avLst/>
          </a:prstGeom>
        </p:spPr>
      </p:pic>
      <p:sp>
        <p:nvSpPr>
          <p:cNvPr id="38" name="Arrow: Down 37">
            <a:extLst>
              <a:ext uri="{FF2B5EF4-FFF2-40B4-BE49-F238E27FC236}">
                <a16:creationId xmlns:a16="http://schemas.microsoft.com/office/drawing/2014/main" id="{375C732D-4131-48F1-BEFF-675FBC547254}"/>
              </a:ext>
            </a:extLst>
          </p:cNvPr>
          <p:cNvSpPr/>
          <p:nvPr/>
        </p:nvSpPr>
        <p:spPr>
          <a:xfrm>
            <a:off x="2319164" y="3856041"/>
            <a:ext cx="269452" cy="8279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EE277E2-3CBC-4754-854F-37DDBA755235}"/>
              </a:ext>
            </a:extLst>
          </p:cNvPr>
          <p:cNvSpPr/>
          <p:nvPr/>
        </p:nvSpPr>
        <p:spPr>
          <a:xfrm>
            <a:off x="4212278" y="5271796"/>
            <a:ext cx="1557441" cy="2985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9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700B-4C26-4AD9-A8D8-0E7DCBD2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365125"/>
            <a:ext cx="1087755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ML – Algorithm – Multiple Linear Regression and Polynomial Regression</a:t>
            </a:r>
            <a:endParaRPr lang="zh-CN" alt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E57F7-455A-436A-8B57-F6D165F9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67561"/>
            <a:ext cx="7419975" cy="2402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F355B1-1C03-4FFC-B290-5ADDFEFD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391150" cy="601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F6A309-2E42-4981-91BB-A30B82DF9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669126"/>
            <a:ext cx="2952750" cy="52232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3F132C-3545-4593-86A4-F81CCA906D2D}"/>
              </a:ext>
            </a:extLst>
          </p:cNvPr>
          <p:cNvSpPr/>
          <p:nvPr/>
        </p:nvSpPr>
        <p:spPr>
          <a:xfrm>
            <a:off x="6581775" y="1722863"/>
            <a:ext cx="1219200" cy="52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向量化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9ED927-85BB-4684-95A5-AC994953F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197" y="3692830"/>
            <a:ext cx="3292953" cy="267794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E763DD8-C87B-4445-935A-B26B543ECF40}"/>
              </a:ext>
            </a:extLst>
          </p:cNvPr>
          <p:cNvSpPr/>
          <p:nvPr/>
        </p:nvSpPr>
        <p:spPr>
          <a:xfrm rot="588215">
            <a:off x="5714029" y="4561633"/>
            <a:ext cx="1735494" cy="569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小心过拟合</a:t>
            </a:r>
          </a:p>
        </p:txBody>
      </p:sp>
    </p:spTree>
    <p:extLst>
      <p:ext uri="{BB962C8B-B14F-4D97-AF65-F5344CB8AC3E}">
        <p14:creationId xmlns:p14="http://schemas.microsoft.com/office/powerpoint/2010/main" val="46919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E6E5-38C2-4BB7-BD11-8CAED740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</a:t>
            </a:r>
            <a:r>
              <a:rPr lang="en-US" altLang="zh-CN" sz="4400" dirty="0"/>
              <a:t> –</a:t>
            </a:r>
            <a:r>
              <a:rPr lang="en-US" altLang="zh-CN" dirty="0"/>
              <a:t> Algorithm – Logic Regression</a:t>
            </a:r>
            <a:endParaRPr lang="zh-CN" altLang="en-US" dirty="0"/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EE772D01-1B7F-4F41-88E4-64AEA3B9AB7E}"/>
              </a:ext>
            </a:extLst>
          </p:cNvPr>
          <p:cNvSpPr/>
          <p:nvPr/>
        </p:nvSpPr>
        <p:spPr>
          <a:xfrm>
            <a:off x="6288833" y="1354787"/>
            <a:ext cx="2202024" cy="112715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实际是分类问题</a:t>
            </a:r>
            <a:endParaRPr lang="en-US" altLang="zh-CN" dirty="0"/>
          </a:p>
          <a:p>
            <a:pPr algn="ctr"/>
            <a:r>
              <a:rPr lang="zh-CN" altLang="en-US" dirty="0"/>
              <a:t>二分类</a:t>
            </a:r>
            <a:r>
              <a:rPr lang="en-US" altLang="zh-CN" dirty="0"/>
              <a:t>/</a:t>
            </a:r>
            <a:r>
              <a:rPr lang="zh-CN" altLang="en-US" dirty="0"/>
              <a:t>多分类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6D124-4E7F-4ADF-9B1A-8A0A3FEE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82" y="2995125"/>
            <a:ext cx="6558163" cy="3345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1B875-E352-4E21-B25B-4B036559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280" y="3554081"/>
            <a:ext cx="510949" cy="4568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FDA663-465B-48FC-B900-8E3EAB017230}"/>
              </a:ext>
            </a:extLst>
          </p:cNvPr>
          <p:cNvCxnSpPr>
            <a:cxnSpLocks/>
          </p:cNvCxnSpPr>
          <p:nvPr/>
        </p:nvCxnSpPr>
        <p:spPr>
          <a:xfrm flipH="1">
            <a:off x="6316824" y="3181738"/>
            <a:ext cx="923731" cy="23793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9635B6-10B4-4202-86A1-34A616D9B29D}"/>
              </a:ext>
            </a:extLst>
          </p:cNvPr>
          <p:cNvCxnSpPr>
            <a:cxnSpLocks/>
          </p:cNvCxnSpPr>
          <p:nvPr/>
        </p:nvCxnSpPr>
        <p:spPr>
          <a:xfrm flipH="1">
            <a:off x="6175063" y="3265714"/>
            <a:ext cx="2426096" cy="229533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FBE1168-FA6D-48F7-B102-7CD0B7334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04" y="2099447"/>
            <a:ext cx="1866018" cy="1866018"/>
          </a:xfrm>
          <a:prstGeom prst="rect">
            <a:avLst/>
          </a:prstGeom>
        </p:spPr>
      </p:pic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9EF2E3BE-1798-4075-9A69-02459CF773DB}"/>
              </a:ext>
            </a:extLst>
          </p:cNvPr>
          <p:cNvSpPr/>
          <p:nvPr/>
        </p:nvSpPr>
        <p:spPr>
          <a:xfrm>
            <a:off x="2262279" y="1672033"/>
            <a:ext cx="3178629" cy="1024520"/>
          </a:xfrm>
          <a:prstGeom prst="cloudCallout">
            <a:avLst>
              <a:gd name="adj1" fmla="val -54883"/>
              <a:gd name="adj2" fmla="val 90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为什么线性回归不适用？</a:t>
            </a:r>
          </a:p>
        </p:txBody>
      </p:sp>
    </p:spTree>
    <p:extLst>
      <p:ext uri="{BB962C8B-B14F-4D97-AF65-F5344CB8AC3E}">
        <p14:creationId xmlns:p14="http://schemas.microsoft.com/office/powerpoint/2010/main" val="18395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EFB455-BC69-4FF5-93A8-E7ED2B9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193" y="1853083"/>
            <a:ext cx="5783614" cy="415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5847F-9E2C-4670-82D9-253CC99F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8" y="2230800"/>
            <a:ext cx="3433470" cy="94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CEE33-D4CD-4F6B-8311-842E49E1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35226"/>
            <a:ext cx="10896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ML – Algorithm – Logic Regression - Sigmoid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B8B11-5705-41B3-8A45-5638366E7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858" y="1668496"/>
            <a:ext cx="8218517" cy="452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B1E8-E55B-4AA0-9E66-7546960B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ML – Algorithm – Logic Regression - Cross Entropy</a:t>
            </a:r>
            <a:endParaRPr lang="zh-CN" alt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DC540-E4AF-46E9-A41B-984EA18B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1387205"/>
            <a:ext cx="4210050" cy="2953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D32E9-B7E8-4980-BE6B-D4335F7C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1867680"/>
            <a:ext cx="5876925" cy="1561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0A2F8-4B2D-48CE-986B-774A319A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26" y="4211336"/>
            <a:ext cx="4476750" cy="228153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459FA02-16E1-497E-9C8F-2B814D432E6E}"/>
              </a:ext>
            </a:extLst>
          </p:cNvPr>
          <p:cNvSpPr/>
          <p:nvPr/>
        </p:nvSpPr>
        <p:spPr>
          <a:xfrm>
            <a:off x="8548687" y="3333750"/>
            <a:ext cx="623888" cy="781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6D643F-E69D-4AB7-AE8D-D6324EDCF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09" y="4635813"/>
            <a:ext cx="4424363" cy="1669963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DF2EE93E-A853-4FEB-9548-8CA41C29A3F3}"/>
              </a:ext>
            </a:extLst>
          </p:cNvPr>
          <p:cNvSpPr/>
          <p:nvPr/>
        </p:nvSpPr>
        <p:spPr>
          <a:xfrm>
            <a:off x="5476874" y="5090167"/>
            <a:ext cx="819150" cy="5238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6F546-7AC2-482E-9138-420211664C3D}"/>
              </a:ext>
            </a:extLst>
          </p:cNvPr>
          <p:cNvSpPr/>
          <p:nvPr/>
        </p:nvSpPr>
        <p:spPr>
          <a:xfrm>
            <a:off x="5476874" y="1867681"/>
            <a:ext cx="3609978" cy="399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Cross Entropy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63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4DF0-0070-4C61-BEDB-A099C6EC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– Algorithm – FIN.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20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0532-BC63-4A39-BC88-55F650A4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Concept</a:t>
            </a:r>
            <a:endParaRPr lang="zh-CN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34733D-D2E8-4DC6-B9E2-8CB4E66CE49C}"/>
              </a:ext>
            </a:extLst>
          </p:cNvPr>
          <p:cNvSpPr/>
          <p:nvPr/>
        </p:nvSpPr>
        <p:spPr>
          <a:xfrm>
            <a:off x="3657600" y="201930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Lost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426030-8223-4CDB-9E8B-BC67B465889D}"/>
              </a:ext>
            </a:extLst>
          </p:cNvPr>
          <p:cNvSpPr/>
          <p:nvPr/>
        </p:nvSpPr>
        <p:spPr>
          <a:xfrm>
            <a:off x="6615113" y="310753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Gradient Descent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6515B8-B67D-45E3-9F5A-35A98EDD057E}"/>
              </a:ext>
            </a:extLst>
          </p:cNvPr>
          <p:cNvSpPr/>
          <p:nvPr/>
        </p:nvSpPr>
        <p:spPr>
          <a:xfrm>
            <a:off x="2477653" y="3009901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Feature</a:t>
            </a:r>
            <a:endParaRPr lang="en-US" altLang="zh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94E1EF-AB0B-4B23-BEF8-D7682601B430}"/>
              </a:ext>
            </a:extLst>
          </p:cNvPr>
          <p:cNvSpPr/>
          <p:nvPr/>
        </p:nvSpPr>
        <p:spPr>
          <a:xfrm>
            <a:off x="3036095" y="4119563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57F719-5E86-4F4C-9952-09ADBADE8F56}"/>
              </a:ext>
            </a:extLst>
          </p:cNvPr>
          <p:cNvSpPr/>
          <p:nvPr/>
        </p:nvSpPr>
        <p:spPr>
          <a:xfrm>
            <a:off x="9134475" y="3232548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BDDD09-E410-4631-8C08-C2991BA6ACEB}"/>
              </a:ext>
            </a:extLst>
          </p:cNvPr>
          <p:cNvSpPr/>
          <p:nvPr/>
        </p:nvSpPr>
        <p:spPr>
          <a:xfrm>
            <a:off x="6467476" y="5412585"/>
            <a:ext cx="1681162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3632F0-32EF-442A-AD88-A4F744A46090}"/>
              </a:ext>
            </a:extLst>
          </p:cNvPr>
          <p:cNvSpPr/>
          <p:nvPr/>
        </p:nvSpPr>
        <p:spPr>
          <a:xfrm>
            <a:off x="8879680" y="5164933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  <a:endParaRPr lang="en-US" altLang="zh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CFD90B-364C-40DE-B5D6-5EF6049797CB}"/>
              </a:ext>
            </a:extLst>
          </p:cNvPr>
          <p:cNvSpPr/>
          <p:nvPr/>
        </p:nvSpPr>
        <p:spPr>
          <a:xfrm>
            <a:off x="5191125" y="421005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SigMoid</a:t>
            </a:r>
            <a:endParaRPr lang="en-US" altLang="zh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8D80C-078A-48C4-9641-7662F6ABF8D8}"/>
              </a:ext>
            </a:extLst>
          </p:cNvPr>
          <p:cNvSpPr/>
          <p:nvPr/>
        </p:nvSpPr>
        <p:spPr>
          <a:xfrm>
            <a:off x="5672135" y="175938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121086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0532-BC63-4A39-BC88-55F650A4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Concept</a:t>
            </a:r>
            <a:endParaRPr lang="zh-CN" alt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94E1EF-AB0B-4B23-BEF8-D7682601B430}"/>
              </a:ext>
            </a:extLst>
          </p:cNvPr>
          <p:cNvSpPr/>
          <p:nvPr/>
        </p:nvSpPr>
        <p:spPr>
          <a:xfrm>
            <a:off x="3036095" y="4119563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57F719-5E86-4F4C-9952-09ADBADE8F56}"/>
              </a:ext>
            </a:extLst>
          </p:cNvPr>
          <p:cNvSpPr/>
          <p:nvPr/>
        </p:nvSpPr>
        <p:spPr>
          <a:xfrm>
            <a:off x="9134475" y="3232548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BDDD09-E410-4631-8C08-C2991BA6ACEB}"/>
              </a:ext>
            </a:extLst>
          </p:cNvPr>
          <p:cNvSpPr/>
          <p:nvPr/>
        </p:nvSpPr>
        <p:spPr>
          <a:xfrm>
            <a:off x="6467476" y="5412585"/>
            <a:ext cx="1681162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3632F0-32EF-442A-AD88-A4F744A46090}"/>
              </a:ext>
            </a:extLst>
          </p:cNvPr>
          <p:cNvSpPr/>
          <p:nvPr/>
        </p:nvSpPr>
        <p:spPr>
          <a:xfrm>
            <a:off x="8879680" y="5164933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  <a:endParaRPr lang="en-US" altLang="zh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8D80C-078A-48C4-9641-7662F6ABF8D8}"/>
              </a:ext>
            </a:extLst>
          </p:cNvPr>
          <p:cNvSpPr/>
          <p:nvPr/>
        </p:nvSpPr>
        <p:spPr>
          <a:xfrm>
            <a:off x="5672135" y="175938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ADEE3E-30CA-44F6-806C-7A96C657098F}"/>
              </a:ext>
            </a:extLst>
          </p:cNvPr>
          <p:cNvSpPr/>
          <p:nvPr/>
        </p:nvSpPr>
        <p:spPr>
          <a:xfrm>
            <a:off x="1147760" y="207109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Adam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88188E-15F5-4DD3-84AB-EAD2CB203EA6}"/>
              </a:ext>
            </a:extLst>
          </p:cNvPr>
          <p:cNvSpPr/>
          <p:nvPr/>
        </p:nvSpPr>
        <p:spPr>
          <a:xfrm>
            <a:off x="3195635" y="234791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Epoch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0735CF-2FBE-4F0C-A827-FDF391C09F41}"/>
              </a:ext>
            </a:extLst>
          </p:cNvPr>
          <p:cNvSpPr/>
          <p:nvPr/>
        </p:nvSpPr>
        <p:spPr>
          <a:xfrm>
            <a:off x="1328735" y="342900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457865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5C43-D6C2-4D78-93D6-5B64FED3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(Neural Networks)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ECFF-D50E-40EC-A13D-DD7C63D8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0922"/>
          </a:xfrm>
        </p:spPr>
        <p:txBody>
          <a:bodyPr>
            <a:normAutofit/>
          </a:bodyPr>
          <a:lstStyle/>
          <a:p>
            <a:r>
              <a:rPr lang="zh-CN" altLang="en-US" dirty="0"/>
              <a:t>最初的灵感来自生物学的神经网络，但发展到现在，已经与之没有任何关系。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A6E04-3154-468F-8329-2EDD367D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780" y="3009227"/>
            <a:ext cx="1866018" cy="1866018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6C13D088-3E95-43B2-822E-75D4A05A92F3}"/>
              </a:ext>
            </a:extLst>
          </p:cNvPr>
          <p:cNvSpPr/>
          <p:nvPr/>
        </p:nvSpPr>
        <p:spPr>
          <a:xfrm>
            <a:off x="3996612" y="2495991"/>
            <a:ext cx="4198776" cy="1446245"/>
          </a:xfrm>
          <a:prstGeom prst="cloudCallout">
            <a:avLst>
              <a:gd name="adj1" fmla="val -66833"/>
              <a:gd name="adj2" fmla="val 54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听说神经网络可以拟合任意函数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BB200-23B7-4D80-96F7-07B3B668D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98" y="4875245"/>
            <a:ext cx="1266825" cy="126682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8DC8640-41A9-45BF-BB88-EA8EBAE69AF3}"/>
              </a:ext>
            </a:extLst>
          </p:cNvPr>
          <p:cNvSpPr/>
          <p:nvPr/>
        </p:nvSpPr>
        <p:spPr>
          <a:xfrm>
            <a:off x="6691641" y="4254760"/>
            <a:ext cx="3348098" cy="1007706"/>
          </a:xfrm>
          <a:prstGeom prst="wedgeRectCallout">
            <a:avLst>
              <a:gd name="adj1" fmla="val -104908"/>
              <a:gd name="adj2" fmla="val 800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所以只要搭建一个神经网络，加上足够的训练数据，我们就能解决任何问题</a:t>
            </a:r>
          </a:p>
        </p:txBody>
      </p:sp>
    </p:spTree>
    <p:extLst>
      <p:ext uri="{BB962C8B-B14F-4D97-AF65-F5344CB8AC3E}">
        <p14:creationId xmlns:p14="http://schemas.microsoft.com/office/powerpoint/2010/main" val="11917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3961-ACE6-4E39-814E-94F27F8A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Basic Concept and Confusion</a:t>
            </a:r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8F3628-706D-4D09-845F-9A5A95E04325}"/>
              </a:ext>
            </a:extLst>
          </p:cNvPr>
          <p:cNvSpPr/>
          <p:nvPr/>
        </p:nvSpPr>
        <p:spPr>
          <a:xfrm>
            <a:off x="1668036" y="1894290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机器学习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440528-919D-42BB-B383-F8D751AB1116}"/>
              </a:ext>
            </a:extLst>
          </p:cNvPr>
          <p:cNvSpPr/>
          <p:nvPr/>
        </p:nvSpPr>
        <p:spPr>
          <a:xfrm>
            <a:off x="8684121" y="3209226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深度学习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0C02FC-CD62-4EA7-80B6-DFAFF342F13B}"/>
              </a:ext>
            </a:extLst>
          </p:cNvPr>
          <p:cNvSpPr/>
          <p:nvPr/>
        </p:nvSpPr>
        <p:spPr>
          <a:xfrm>
            <a:off x="5535042" y="3006884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LLM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8484AD-1EA9-4BAC-8CFB-68F03D740963}"/>
              </a:ext>
            </a:extLst>
          </p:cNvPr>
          <p:cNvSpPr/>
          <p:nvPr/>
        </p:nvSpPr>
        <p:spPr>
          <a:xfrm>
            <a:off x="8848076" y="5315431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GPT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97BB92-EB96-4125-BA9D-899DD947899F}"/>
              </a:ext>
            </a:extLst>
          </p:cNvPr>
          <p:cNvSpPr/>
          <p:nvPr/>
        </p:nvSpPr>
        <p:spPr>
          <a:xfrm>
            <a:off x="4098525" y="4081964"/>
            <a:ext cx="1997475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Transformer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5759F7-B76B-49F6-B4D9-0F32B725BF9A}"/>
              </a:ext>
            </a:extLst>
          </p:cNvPr>
          <p:cNvSpPr/>
          <p:nvPr/>
        </p:nvSpPr>
        <p:spPr>
          <a:xfrm>
            <a:off x="1301640" y="4738912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神经网络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38CDF2-81B0-4491-9B80-13107C6E7E65}"/>
              </a:ext>
            </a:extLst>
          </p:cNvPr>
          <p:cNvSpPr/>
          <p:nvPr/>
        </p:nvSpPr>
        <p:spPr>
          <a:xfrm>
            <a:off x="2346993" y="3353081"/>
            <a:ext cx="1602415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Calibri" panose="020F0502020204030204" pitchFamily="34" charset="0"/>
                <a:ea typeface="微软雅黑" panose="020B0503020204020204" pitchFamily="34" charset="-122"/>
              </a:rPr>
              <a:t>AI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5050AB-3503-4210-A7EB-537A005D708E}"/>
              </a:ext>
            </a:extLst>
          </p:cNvPr>
          <p:cNvSpPr/>
          <p:nvPr/>
        </p:nvSpPr>
        <p:spPr>
          <a:xfrm>
            <a:off x="3642713" y="2164057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AIGC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B6B712-B805-4169-84CC-FC9D7A96CD86}"/>
              </a:ext>
            </a:extLst>
          </p:cNvPr>
          <p:cNvSpPr/>
          <p:nvPr/>
        </p:nvSpPr>
        <p:spPr>
          <a:xfrm>
            <a:off x="3292044" y="5412790"/>
            <a:ext cx="2281563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AGI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4000FB-74DC-43F9-A256-C7BCC8748593}"/>
              </a:ext>
            </a:extLst>
          </p:cNvPr>
          <p:cNvSpPr/>
          <p:nvPr/>
        </p:nvSpPr>
        <p:spPr>
          <a:xfrm>
            <a:off x="6158979" y="1714933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监督学习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867FA4-E974-454D-B9F3-9A8D92E2B8C5}"/>
              </a:ext>
            </a:extLst>
          </p:cNvPr>
          <p:cNvSpPr/>
          <p:nvPr/>
        </p:nvSpPr>
        <p:spPr>
          <a:xfrm>
            <a:off x="6949092" y="4345025"/>
            <a:ext cx="1908698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无监督学习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C79755-1756-4DD4-AC56-3DD6099F8B45}"/>
              </a:ext>
            </a:extLst>
          </p:cNvPr>
          <p:cNvSpPr/>
          <p:nvPr/>
        </p:nvSpPr>
        <p:spPr>
          <a:xfrm>
            <a:off x="7876256" y="2276920"/>
            <a:ext cx="1597978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dirty="0">
                <a:effectLst/>
                <a:ea typeface="Microsoft YaHei" panose="020B0503020204020204" pitchFamily="34" charset="-122"/>
              </a:rPr>
              <a:t>强化学习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8587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E6B3C-24F9-4486-89BE-606C796C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038"/>
            <a:ext cx="5378070" cy="3348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431E6F-D36A-47A5-B9AC-FA964326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97" y="1423988"/>
            <a:ext cx="5019675" cy="3905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E00E6-85A4-4C78-A78A-E5233EBCE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037" y="5434012"/>
            <a:ext cx="2321369" cy="890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14826D-F6FB-44E8-9A9C-FEC54753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337" y="5083176"/>
            <a:ext cx="3590925" cy="15716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0E50942-0F68-43A5-B762-0D29FECED232}"/>
              </a:ext>
            </a:extLst>
          </p:cNvPr>
          <p:cNvSpPr txBox="1">
            <a:spLocks/>
          </p:cNvSpPr>
          <p:nvPr/>
        </p:nvSpPr>
        <p:spPr>
          <a:xfrm>
            <a:off x="621602" y="133282"/>
            <a:ext cx="10948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ML - NN – Why Neural Networks Can Fit Any Functions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074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568F-D7F2-47A8-A89B-26415609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02" y="133282"/>
            <a:ext cx="10948795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ML - NN – Why Neural Networks Can Fit Any Functions</a:t>
            </a:r>
            <a:endParaRPr lang="zh-CN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DDF36-0417-471E-A230-FD42667D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601270"/>
            <a:ext cx="3655948" cy="230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44F23-D2C2-4F88-953C-5799E91F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00" y="1517721"/>
            <a:ext cx="3833230" cy="2459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9B1D9-BA5F-4116-84A3-C3E929D8F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730" y="1448565"/>
            <a:ext cx="3373988" cy="2462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85BB19-67A2-4CB7-ABFC-079391C18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719" y="1469126"/>
            <a:ext cx="4195276" cy="23999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7C1D92-70E9-4156-B0E3-FC506FF09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839" y="4370182"/>
            <a:ext cx="3128961" cy="20373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4A5DF-11AD-427F-8DCC-11FFFE77A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5" y="4320188"/>
            <a:ext cx="3219450" cy="20462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860168-DF06-4292-8905-3190025D6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236" y="4326207"/>
            <a:ext cx="3304012" cy="20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DB4A45-E10A-442E-A795-419078F6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3" y="1399884"/>
            <a:ext cx="4400556" cy="277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6642C-EB9E-44AE-860E-734670FC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19" y="1399885"/>
            <a:ext cx="7047718" cy="4201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E32BD-C48E-46E6-8AC1-B242936AD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33" y="4369678"/>
            <a:ext cx="3476138" cy="21768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0D01FF-64FF-4214-8AAD-9F3E0BCAC20A}"/>
              </a:ext>
            </a:extLst>
          </p:cNvPr>
          <p:cNvSpPr txBox="1">
            <a:spLocks/>
          </p:cNvSpPr>
          <p:nvPr/>
        </p:nvSpPr>
        <p:spPr>
          <a:xfrm>
            <a:off x="621602" y="133282"/>
            <a:ext cx="10948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ML - NN – Why Neural Networks Can Fit Any Functions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4654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E63E-40AE-4FE6-A691-6622D627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Detail – Avoiding Misunderstanding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582FB-726A-4944-9990-CDA56341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82" y="1690688"/>
            <a:ext cx="4414935" cy="2748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08DFD-2F84-4998-8439-7B2C4FA79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3807"/>
            <a:ext cx="5028939" cy="256533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6A37F-0FE7-4A7D-A5F3-10690B02F5DE}"/>
              </a:ext>
            </a:extLst>
          </p:cNvPr>
          <p:cNvCxnSpPr>
            <a:cxnSpLocks/>
          </p:cNvCxnSpPr>
          <p:nvPr/>
        </p:nvCxnSpPr>
        <p:spPr>
          <a:xfrm flipH="1">
            <a:off x="3433666" y="2183954"/>
            <a:ext cx="716861" cy="1630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B24458CA-FDE6-408C-8121-3C0D273BA9F3}"/>
              </a:ext>
            </a:extLst>
          </p:cNvPr>
          <p:cNvSpPr/>
          <p:nvPr/>
        </p:nvSpPr>
        <p:spPr>
          <a:xfrm>
            <a:off x="3529303" y="1472101"/>
            <a:ext cx="1242448" cy="62029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函数图像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5E766B4F-5634-4864-B361-18F42B78D647}"/>
              </a:ext>
            </a:extLst>
          </p:cNvPr>
          <p:cNvSpPr/>
          <p:nvPr/>
        </p:nvSpPr>
        <p:spPr>
          <a:xfrm>
            <a:off x="8754446" y="1472101"/>
            <a:ext cx="1242448" cy="916536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41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决策边界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38ABC-57ED-4FE6-ACD9-A8E884F6E483}"/>
              </a:ext>
            </a:extLst>
          </p:cNvPr>
          <p:cNvSpPr/>
          <p:nvPr/>
        </p:nvSpPr>
        <p:spPr>
          <a:xfrm>
            <a:off x="1474237" y="4105469"/>
            <a:ext cx="1371600" cy="4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单特征（</a:t>
            </a:r>
            <a:r>
              <a:rPr lang="en-US" altLang="zh-CN" dirty="0"/>
              <a:t>x</a:t>
            </a:r>
            <a:r>
              <a:rPr lang="zh-CN" altLang="en-US" dirty="0"/>
              <a:t>）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FA3DCC-E38C-443B-A1FB-67875FAF5E7B}"/>
              </a:ext>
            </a:extLst>
          </p:cNvPr>
          <p:cNvSpPr/>
          <p:nvPr/>
        </p:nvSpPr>
        <p:spPr>
          <a:xfrm>
            <a:off x="9274628" y="4105469"/>
            <a:ext cx="1648408" cy="4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双特征（</a:t>
            </a:r>
            <a:r>
              <a:rPr lang="en-US" altLang="zh-CN" dirty="0"/>
              <a:t>x, y</a:t>
            </a:r>
            <a:r>
              <a:rPr lang="zh-CN" altLang="en-US" dirty="0"/>
              <a:t>）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ECCB58-4048-4488-9216-80D03CAFC8EF}"/>
              </a:ext>
            </a:extLst>
          </p:cNvPr>
          <p:cNvCxnSpPr/>
          <p:nvPr/>
        </p:nvCxnSpPr>
        <p:spPr>
          <a:xfrm>
            <a:off x="2160037" y="2999118"/>
            <a:ext cx="311175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4B5FA7-46D6-4532-B674-6A8BA1A70FB5}"/>
              </a:ext>
            </a:extLst>
          </p:cNvPr>
          <p:cNvCxnSpPr>
            <a:cxnSpLocks/>
          </p:cNvCxnSpPr>
          <p:nvPr/>
        </p:nvCxnSpPr>
        <p:spPr>
          <a:xfrm flipV="1">
            <a:off x="3792096" y="1921038"/>
            <a:ext cx="0" cy="3089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llout: Up Arrow 21">
            <a:extLst>
              <a:ext uri="{FF2B5EF4-FFF2-40B4-BE49-F238E27FC236}">
                <a16:creationId xmlns:a16="http://schemas.microsoft.com/office/drawing/2014/main" id="{C50806AE-58F7-44C3-972E-61B0ECE3CC42}"/>
              </a:ext>
            </a:extLst>
          </p:cNvPr>
          <p:cNvSpPr/>
          <p:nvPr/>
        </p:nvSpPr>
        <p:spPr>
          <a:xfrm>
            <a:off x="3020426" y="5090722"/>
            <a:ext cx="1543340" cy="73498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决策边界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CD20C3A-01CE-483C-99BC-38DC6F472456}"/>
              </a:ext>
            </a:extLst>
          </p:cNvPr>
          <p:cNvSpPr/>
          <p:nvPr/>
        </p:nvSpPr>
        <p:spPr>
          <a:xfrm>
            <a:off x="8399905" y="4553339"/>
            <a:ext cx="634024" cy="82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函数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91B3D2B-42D3-4C29-B5C7-586F4441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871" y="5616639"/>
            <a:ext cx="3867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01523-9865-4FAF-8D90-EB3791B6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51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i="0" dirty="0">
                <a:solidFill>
                  <a:srgbClr val="FF0000"/>
                </a:solidFill>
                <a:effectLst/>
                <a:latin typeface="Helvetica Neue"/>
              </a:rPr>
              <a:t>三层神经网络可以模拟任意决策面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2536-8BE1-4A4A-A5AE-1DC4DB764A9F}"/>
              </a:ext>
            </a:extLst>
          </p:cNvPr>
          <p:cNvSpPr txBox="1">
            <a:spLocks/>
          </p:cNvSpPr>
          <p:nvPr/>
        </p:nvSpPr>
        <p:spPr>
          <a:xfrm>
            <a:off x="838200" y="8540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latin typeface="Helvetica Neue"/>
              </a:rPr>
              <a:t>一层神经网络（一个神经元）可以检测一个点在直线的某侧</a:t>
            </a:r>
            <a:endParaRPr lang="zh-CN" alt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35E827-A6DA-4FE1-87F3-2BC3D14EFC5B}"/>
              </a:ext>
            </a:extLst>
          </p:cNvPr>
          <p:cNvSpPr txBox="1">
            <a:spLocks/>
          </p:cNvSpPr>
          <p:nvPr/>
        </p:nvSpPr>
        <p:spPr>
          <a:xfrm>
            <a:off x="838200" y="2179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Helvetica Neue"/>
              </a:rPr>
              <a:t>两层神经网络可以检测一个点是否在封闭图形的内外侧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EC90ABFC-20C1-44CE-844E-F4DDE57D0097}"/>
              </a:ext>
            </a:extLst>
          </p:cNvPr>
          <p:cNvSpPr/>
          <p:nvPr/>
        </p:nvSpPr>
        <p:spPr>
          <a:xfrm>
            <a:off x="4187889" y="4922205"/>
            <a:ext cx="3816221" cy="1441272"/>
          </a:xfrm>
          <a:prstGeom prst="up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深度学习（神经网络）的理论基础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67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CA0975-DC07-48E6-B134-1711EDB42F1F}"/>
              </a:ext>
            </a:extLst>
          </p:cNvPr>
          <p:cNvSpPr/>
          <p:nvPr/>
        </p:nvSpPr>
        <p:spPr>
          <a:xfrm>
            <a:off x="1318726" y="984379"/>
            <a:ext cx="9554547" cy="20713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让我们正式进入神经网络的世界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C75E2-6F30-487D-BA59-DC0876F7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30" y="3214396"/>
            <a:ext cx="2409825" cy="1885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5A3784-D471-42B2-926B-1F97680121AE}"/>
              </a:ext>
            </a:extLst>
          </p:cNvPr>
          <p:cNvSpPr/>
          <p:nvPr/>
        </p:nvSpPr>
        <p:spPr>
          <a:xfrm>
            <a:off x="3261340" y="4908486"/>
            <a:ext cx="2409825" cy="153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上面还有一个关键点，我赌你们看不到</a:t>
            </a:r>
          </a:p>
        </p:txBody>
      </p:sp>
    </p:spTree>
    <p:extLst>
      <p:ext uri="{BB962C8B-B14F-4D97-AF65-F5344CB8AC3E}">
        <p14:creationId xmlns:p14="http://schemas.microsoft.com/office/powerpoint/2010/main" val="24687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5815-9CB2-4782-A2D7-574C66FA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The reason of Neural Network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71CAD-88D1-410C-A8E6-172B3A9D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7" y="2967523"/>
            <a:ext cx="2247900" cy="20383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5D3F920-8660-4D00-9626-ACE56B2BD8CD}"/>
              </a:ext>
            </a:extLst>
          </p:cNvPr>
          <p:cNvSpPr/>
          <p:nvPr/>
        </p:nvSpPr>
        <p:spPr>
          <a:xfrm>
            <a:off x="3224505" y="1589460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颜色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FF212C-632A-4C0B-80B6-CC66B9EF9545}"/>
              </a:ext>
            </a:extLst>
          </p:cNvPr>
          <p:cNvSpPr/>
          <p:nvPr/>
        </p:nvSpPr>
        <p:spPr>
          <a:xfrm>
            <a:off x="838201" y="2430625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成本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0CE788-BB11-41D4-98B4-6E69748A3953}"/>
              </a:ext>
            </a:extLst>
          </p:cNvPr>
          <p:cNvSpPr/>
          <p:nvPr/>
        </p:nvSpPr>
        <p:spPr>
          <a:xfrm>
            <a:off x="838200" y="4371390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市场推广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D67D85-FED4-459D-BDE9-4717A3E17529}"/>
              </a:ext>
            </a:extLst>
          </p:cNvPr>
          <p:cNvSpPr/>
          <p:nvPr/>
        </p:nvSpPr>
        <p:spPr>
          <a:xfrm>
            <a:off x="5610809" y="4371391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气温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EE2FFA-5BB7-470B-9153-0928592FBAAC}"/>
              </a:ext>
            </a:extLst>
          </p:cNvPr>
          <p:cNvSpPr/>
          <p:nvPr/>
        </p:nvSpPr>
        <p:spPr>
          <a:xfrm>
            <a:off x="5610809" y="2430626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材质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1A73B7-D2C3-4499-AC24-3E6F5769EA9F}"/>
              </a:ext>
            </a:extLst>
          </p:cNvPr>
          <p:cNvSpPr/>
          <p:nvPr/>
        </p:nvSpPr>
        <p:spPr>
          <a:xfrm>
            <a:off x="3224505" y="5413552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款式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43364D-D2CE-4DD2-8481-1A9D0187F20F}"/>
              </a:ext>
            </a:extLst>
          </p:cNvPr>
          <p:cNvSpPr/>
          <p:nvPr/>
        </p:nvSpPr>
        <p:spPr>
          <a:xfrm>
            <a:off x="6984741" y="3097763"/>
            <a:ext cx="1758043" cy="154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29FDE7-6AF9-4FDF-9E11-60282EA9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678" y="1690688"/>
            <a:ext cx="1866018" cy="18660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AB3AE1-74BF-42CC-A5E6-4B4B5DA43278}"/>
              </a:ext>
            </a:extLst>
          </p:cNvPr>
          <p:cNvSpPr/>
          <p:nvPr/>
        </p:nvSpPr>
        <p:spPr>
          <a:xfrm>
            <a:off x="9025232" y="3628485"/>
            <a:ext cx="2716372" cy="1785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如何预测销量？</a:t>
            </a:r>
          </a:p>
        </p:txBody>
      </p:sp>
    </p:spTree>
    <p:extLst>
      <p:ext uri="{BB962C8B-B14F-4D97-AF65-F5344CB8AC3E}">
        <p14:creationId xmlns:p14="http://schemas.microsoft.com/office/powerpoint/2010/main" val="117674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67EB2A6-9174-43B5-A28F-E013DC524E17}"/>
              </a:ext>
            </a:extLst>
          </p:cNvPr>
          <p:cNvSpPr/>
          <p:nvPr/>
        </p:nvSpPr>
        <p:spPr>
          <a:xfrm>
            <a:off x="1275179" y="258440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成本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0D402F-F80C-4A3F-BC91-813AB10DFAA4}"/>
              </a:ext>
            </a:extLst>
          </p:cNvPr>
          <p:cNvSpPr/>
          <p:nvPr/>
        </p:nvSpPr>
        <p:spPr>
          <a:xfrm>
            <a:off x="1275179" y="1352568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材质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286FBD-EF0B-47EB-ABE5-6D7926AE72DC}"/>
              </a:ext>
            </a:extLst>
          </p:cNvPr>
          <p:cNvSpPr/>
          <p:nvPr/>
        </p:nvSpPr>
        <p:spPr>
          <a:xfrm>
            <a:off x="5685454" y="666259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性价比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846FB9-D41B-416D-81A9-19F676221F11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245562" y="743632"/>
            <a:ext cx="3439892" cy="4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060DBA-CC0C-470A-997A-6D9115D8CD0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2245562" y="1151451"/>
            <a:ext cx="3439892" cy="68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B66515E-0031-438D-BC74-29E5EF1DDE0A}"/>
              </a:ext>
            </a:extLst>
          </p:cNvPr>
          <p:cNvSpPr/>
          <p:nvPr/>
        </p:nvSpPr>
        <p:spPr>
          <a:xfrm>
            <a:off x="1275179" y="2446696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颜色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BB73D1-1784-4CF4-9F30-D68ED02B6046}"/>
              </a:ext>
            </a:extLst>
          </p:cNvPr>
          <p:cNvSpPr/>
          <p:nvPr/>
        </p:nvSpPr>
        <p:spPr>
          <a:xfrm>
            <a:off x="1275179" y="3540824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款式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B17854-1FD4-4772-8178-4C4E7A9CC124}"/>
              </a:ext>
            </a:extLst>
          </p:cNvPr>
          <p:cNvSpPr/>
          <p:nvPr/>
        </p:nvSpPr>
        <p:spPr>
          <a:xfrm>
            <a:off x="1275179" y="4634952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市场推广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26705F-020C-4CD5-849E-3B24338BAD8D}"/>
              </a:ext>
            </a:extLst>
          </p:cNvPr>
          <p:cNvSpPr/>
          <p:nvPr/>
        </p:nvSpPr>
        <p:spPr>
          <a:xfrm>
            <a:off x="1275179" y="5729081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气温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05F1D6-CAA6-429D-BB02-0A069B7541C3}"/>
              </a:ext>
            </a:extLst>
          </p:cNvPr>
          <p:cNvSpPr/>
          <p:nvPr/>
        </p:nvSpPr>
        <p:spPr>
          <a:xfrm>
            <a:off x="5685454" y="1805034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设计感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E6FB0E-3C3B-4253-8E26-B5189CED782C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2245562" y="2290226"/>
            <a:ext cx="3439892" cy="64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FA968F-EF72-4645-BAEA-3284BC1779B1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2245562" y="2290226"/>
            <a:ext cx="3439892" cy="1735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8852D3-6D38-47A0-91EC-99E50CDECEBB}"/>
              </a:ext>
            </a:extLst>
          </p:cNvPr>
          <p:cNvCxnSpPr>
            <a:cxnSpLocks/>
            <a:stCxn id="5" idx="6"/>
            <a:endCxn id="22" idx="2"/>
          </p:cNvCxnSpPr>
          <p:nvPr/>
        </p:nvCxnSpPr>
        <p:spPr>
          <a:xfrm>
            <a:off x="2245562" y="1837760"/>
            <a:ext cx="3439892" cy="45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DDB5AB8-4202-43F5-9101-C3F7139531BB}"/>
              </a:ext>
            </a:extLst>
          </p:cNvPr>
          <p:cNvSpPr/>
          <p:nvPr/>
        </p:nvSpPr>
        <p:spPr>
          <a:xfrm>
            <a:off x="5685454" y="5221358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认知度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4299ED-C0B2-4AD1-999C-8285ADD66CE5}"/>
              </a:ext>
            </a:extLst>
          </p:cNvPr>
          <p:cNvCxnSpPr>
            <a:cxnSpLocks/>
            <a:stCxn id="16" idx="6"/>
            <a:endCxn id="37" idx="2"/>
          </p:cNvCxnSpPr>
          <p:nvPr/>
        </p:nvCxnSpPr>
        <p:spPr>
          <a:xfrm>
            <a:off x="2245562" y="5120144"/>
            <a:ext cx="3439892" cy="58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461642E-3EBE-4226-95A1-87524563E7E9}"/>
              </a:ext>
            </a:extLst>
          </p:cNvPr>
          <p:cNvSpPr/>
          <p:nvPr/>
        </p:nvSpPr>
        <p:spPr>
          <a:xfrm>
            <a:off x="5685454" y="2943809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当季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66641B-E29D-4661-A3B0-1C9E24248486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2245562" y="3429001"/>
            <a:ext cx="3439892" cy="278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B05B3-2B0D-4BAC-A8A8-A6A2545EBB53}"/>
              </a:ext>
            </a:extLst>
          </p:cNvPr>
          <p:cNvCxnSpPr>
            <a:cxnSpLocks/>
            <a:stCxn id="13" idx="6"/>
            <a:endCxn id="50" idx="2"/>
          </p:cNvCxnSpPr>
          <p:nvPr/>
        </p:nvCxnSpPr>
        <p:spPr>
          <a:xfrm flipV="1">
            <a:off x="2245562" y="3429001"/>
            <a:ext cx="3439892" cy="597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8F372C9E-B0C0-45B1-B34B-50F91B52977E}"/>
              </a:ext>
            </a:extLst>
          </p:cNvPr>
          <p:cNvSpPr/>
          <p:nvPr/>
        </p:nvSpPr>
        <p:spPr>
          <a:xfrm>
            <a:off x="5685454" y="4082584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终端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94FFAE5-4B76-43B9-A84F-05371B9D5F69}"/>
              </a:ext>
            </a:extLst>
          </p:cNvPr>
          <p:cNvCxnSpPr>
            <a:cxnSpLocks/>
            <a:stCxn id="16" idx="6"/>
            <a:endCxn id="75" idx="2"/>
          </p:cNvCxnSpPr>
          <p:nvPr/>
        </p:nvCxnSpPr>
        <p:spPr>
          <a:xfrm flipV="1">
            <a:off x="2245562" y="4567776"/>
            <a:ext cx="3439892" cy="55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EC0B24-C200-47B2-BA5E-13911569B704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>
            <a:off x="2245562" y="743632"/>
            <a:ext cx="3439892" cy="3824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B4490C3A-279A-4DAE-907B-D24D435CE4FE}"/>
              </a:ext>
            </a:extLst>
          </p:cNvPr>
          <p:cNvSpPr/>
          <p:nvPr/>
        </p:nvSpPr>
        <p:spPr>
          <a:xfrm>
            <a:off x="10290110" y="2943808"/>
            <a:ext cx="970383" cy="97038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销量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381416-2EFC-441A-BB40-19817723BAFF}"/>
              </a:ext>
            </a:extLst>
          </p:cNvPr>
          <p:cNvCxnSpPr>
            <a:cxnSpLocks/>
            <a:stCxn id="6" idx="6"/>
            <a:endCxn id="88" idx="2"/>
          </p:cNvCxnSpPr>
          <p:nvPr/>
        </p:nvCxnSpPr>
        <p:spPr>
          <a:xfrm>
            <a:off x="6655837" y="1151451"/>
            <a:ext cx="3634273" cy="2277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CA48AF1-39FF-4B41-85F5-C53B9F0E79C4}"/>
              </a:ext>
            </a:extLst>
          </p:cNvPr>
          <p:cNvCxnSpPr>
            <a:cxnSpLocks/>
            <a:stCxn id="22" idx="6"/>
            <a:endCxn id="88" idx="2"/>
          </p:cNvCxnSpPr>
          <p:nvPr/>
        </p:nvCxnSpPr>
        <p:spPr>
          <a:xfrm>
            <a:off x="6655837" y="2290226"/>
            <a:ext cx="3634273" cy="113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914607-07B0-44BD-ABAF-66028AC64ECA}"/>
              </a:ext>
            </a:extLst>
          </p:cNvPr>
          <p:cNvCxnSpPr>
            <a:cxnSpLocks/>
            <a:stCxn id="50" idx="6"/>
            <a:endCxn id="88" idx="2"/>
          </p:cNvCxnSpPr>
          <p:nvPr/>
        </p:nvCxnSpPr>
        <p:spPr>
          <a:xfrm flipV="1">
            <a:off x="6655837" y="3429000"/>
            <a:ext cx="36342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5AD19AA-30E3-472D-BFC0-452FFDEE273F}"/>
              </a:ext>
            </a:extLst>
          </p:cNvPr>
          <p:cNvCxnSpPr>
            <a:cxnSpLocks/>
            <a:stCxn id="75" idx="6"/>
            <a:endCxn id="88" idx="2"/>
          </p:cNvCxnSpPr>
          <p:nvPr/>
        </p:nvCxnSpPr>
        <p:spPr>
          <a:xfrm flipV="1">
            <a:off x="6655837" y="3429000"/>
            <a:ext cx="3634273" cy="113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96338B0-5247-4F2D-9668-FF2D4164E9A4}"/>
              </a:ext>
            </a:extLst>
          </p:cNvPr>
          <p:cNvCxnSpPr>
            <a:cxnSpLocks/>
            <a:stCxn id="37" idx="6"/>
            <a:endCxn id="88" idx="2"/>
          </p:cNvCxnSpPr>
          <p:nvPr/>
        </p:nvCxnSpPr>
        <p:spPr>
          <a:xfrm flipV="1">
            <a:off x="6655837" y="3429000"/>
            <a:ext cx="3634273" cy="227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83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37" grpId="0" animBg="1"/>
      <p:bldP spid="50" grpId="0" animBg="1"/>
      <p:bldP spid="75" grpId="0" animBg="1"/>
      <p:bldP spid="8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CEC2B07-4C01-4891-8604-7DAF61884E8D}"/>
              </a:ext>
            </a:extLst>
          </p:cNvPr>
          <p:cNvSpPr/>
          <p:nvPr/>
        </p:nvSpPr>
        <p:spPr>
          <a:xfrm>
            <a:off x="914400" y="80243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650B8-C292-44A0-92EF-830AEFB8A925}"/>
              </a:ext>
            </a:extLst>
          </p:cNvPr>
          <p:cNvSpPr/>
          <p:nvPr/>
        </p:nvSpPr>
        <p:spPr>
          <a:xfrm>
            <a:off x="914399" y="186612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04E113-4262-48A4-A3C9-55EA97577860}"/>
              </a:ext>
            </a:extLst>
          </p:cNvPr>
          <p:cNvSpPr/>
          <p:nvPr/>
        </p:nvSpPr>
        <p:spPr>
          <a:xfrm>
            <a:off x="914398" y="292981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88434E-3393-4455-B4FE-C50A822A649A}"/>
              </a:ext>
            </a:extLst>
          </p:cNvPr>
          <p:cNvSpPr/>
          <p:nvPr/>
        </p:nvSpPr>
        <p:spPr>
          <a:xfrm>
            <a:off x="914398" y="399350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678123-A5C1-4198-9748-487C67C04857}"/>
              </a:ext>
            </a:extLst>
          </p:cNvPr>
          <p:cNvSpPr/>
          <p:nvPr/>
        </p:nvSpPr>
        <p:spPr>
          <a:xfrm>
            <a:off x="914398" y="505719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89E417-84E3-4690-8FE2-21828443154C}"/>
              </a:ext>
            </a:extLst>
          </p:cNvPr>
          <p:cNvSpPr/>
          <p:nvPr/>
        </p:nvSpPr>
        <p:spPr>
          <a:xfrm>
            <a:off x="4514849" y="5896947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E5742B-47B3-4BA8-B972-82DF697EA9F4}"/>
              </a:ext>
            </a:extLst>
          </p:cNvPr>
          <p:cNvSpPr/>
          <p:nvPr/>
        </p:nvSpPr>
        <p:spPr>
          <a:xfrm>
            <a:off x="4514849" y="4674637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0BAEEE-6A65-4EB1-98F6-A543F9BDCA0A}"/>
              </a:ext>
            </a:extLst>
          </p:cNvPr>
          <p:cNvSpPr/>
          <p:nvPr/>
        </p:nvSpPr>
        <p:spPr>
          <a:xfrm>
            <a:off x="4514849" y="3708918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26AEE3-875C-43F4-83D3-07E1D9CD9498}"/>
              </a:ext>
            </a:extLst>
          </p:cNvPr>
          <p:cNvSpPr/>
          <p:nvPr/>
        </p:nvSpPr>
        <p:spPr>
          <a:xfrm>
            <a:off x="4514849" y="2495937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A6F94-7A82-4AFE-88DF-B75B75580129}"/>
              </a:ext>
            </a:extLst>
          </p:cNvPr>
          <p:cNvSpPr/>
          <p:nvPr/>
        </p:nvSpPr>
        <p:spPr>
          <a:xfrm>
            <a:off x="4514849" y="1394925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16A68B-407E-4708-8FCE-44B2F127B384}"/>
              </a:ext>
            </a:extLst>
          </p:cNvPr>
          <p:cNvSpPr/>
          <p:nvPr/>
        </p:nvSpPr>
        <p:spPr>
          <a:xfrm>
            <a:off x="4514849" y="307908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2741E1-4E8C-4230-A0BE-C2AD40DA5BF9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1623527" y="1156996"/>
            <a:ext cx="2891322" cy="592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B0C0AF-8793-4277-973D-E1242B241D06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1623527" y="1156996"/>
            <a:ext cx="2891322" cy="169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1036FF-F390-4E8D-9754-2A7C9996A501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1623527" y="1156996"/>
            <a:ext cx="2891322" cy="2906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D65628-3936-4822-A005-1AE2565DECE3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623527" y="1156996"/>
            <a:ext cx="2891322" cy="387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E1B59E-9C4C-4727-AF71-1C5D0B7F4C6A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623527" y="1156996"/>
            <a:ext cx="2891322" cy="509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7F6AC7-E3FE-43C1-A6AB-6A263241FA4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1623526" y="662472"/>
            <a:ext cx="2891323" cy="155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A8622A-94C1-4D9E-9F07-7BD7D5C25C2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623526" y="2220686"/>
            <a:ext cx="2891323" cy="403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5B9C69-74DE-45A3-927B-AA929748BDED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1623525" y="2850501"/>
            <a:ext cx="2891324" cy="43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C210F3-86FF-4202-BB1B-C21ECD54D2F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623526" y="2220686"/>
            <a:ext cx="2891323" cy="184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F9575C-C197-4F49-9400-876FB76DF908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623525" y="1749489"/>
            <a:ext cx="2891324" cy="153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8F19CC-93CE-4225-8C9D-71C921216CBF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623525" y="662472"/>
            <a:ext cx="2891324" cy="262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583C3C-3D0F-40CA-BD92-5C47DCDBC9D4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623526" y="2220686"/>
            <a:ext cx="2891323" cy="280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3D028F-D321-4966-8EBA-E40BC46092E5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1623526" y="2220686"/>
            <a:ext cx="2891323" cy="62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54446BC-EFCF-4F9F-A076-0535B4E583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623525" y="4348066"/>
            <a:ext cx="2891324" cy="190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E581C8-23E4-4392-8DA3-607D71F5A11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623525" y="4063482"/>
            <a:ext cx="2891324" cy="284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E96DF74-2271-4411-96D7-7F55C5833ECC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623525" y="2850501"/>
            <a:ext cx="2891324" cy="256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22D837-9138-4097-8B6B-06291119B472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623525" y="3284376"/>
            <a:ext cx="2891324" cy="77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419744-F55E-4FDA-B3C9-5112620DD67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623525" y="5029201"/>
            <a:ext cx="2891324" cy="38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1A0A8-3C1A-4B66-B736-46BEF798ABF4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1623525" y="2850501"/>
            <a:ext cx="2891324" cy="149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C273F3C-AEED-446D-ABAE-170B7FF1CDE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1623525" y="4348066"/>
            <a:ext cx="2891324" cy="68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0E6C901-4509-469B-833B-EDF35C56CB60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623525" y="3284376"/>
            <a:ext cx="2891324" cy="174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4B9D7C-4C7C-4C9E-8FC2-2D0DD6E00869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1623525" y="1749489"/>
            <a:ext cx="2891324" cy="366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B3A9628-0A28-413A-96AE-D98598B6A7B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623525" y="3284376"/>
            <a:ext cx="2891324" cy="296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8D1AFC6-CA10-452E-9884-41A85167BB3A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1623525" y="1749489"/>
            <a:ext cx="2891324" cy="2598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4B4AFF1-B893-4FA3-BE9B-B49314C4F627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623525" y="4063482"/>
            <a:ext cx="2891324" cy="134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7C7266B-D2F9-48F0-A91D-27037146360C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1623525" y="662472"/>
            <a:ext cx="2891324" cy="36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9F0CF5A-D8EC-486B-947F-925FDF068BC9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1623525" y="662472"/>
            <a:ext cx="2891324" cy="474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1AB0030-ED7C-4BC9-986C-3F52D0C7B7B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623525" y="5411756"/>
            <a:ext cx="2891324" cy="839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llout: Down Arrow 138">
            <a:extLst>
              <a:ext uri="{FF2B5EF4-FFF2-40B4-BE49-F238E27FC236}">
                <a16:creationId xmlns:a16="http://schemas.microsoft.com/office/drawing/2014/main" id="{4D5A3997-F5D8-4380-9659-EC0617C7A44B}"/>
              </a:ext>
            </a:extLst>
          </p:cNvPr>
          <p:cNvSpPr/>
          <p:nvPr/>
        </p:nvSpPr>
        <p:spPr>
          <a:xfrm>
            <a:off x="2090057" y="223935"/>
            <a:ext cx="1715665" cy="90507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全连接层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624DB8DD-54D4-4C95-B872-3951CF43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49" y="1884783"/>
            <a:ext cx="5887208" cy="4544010"/>
          </a:xfrm>
          <a:prstGeom prst="rect">
            <a:avLst/>
          </a:prstGeom>
        </p:spPr>
      </p:pic>
      <p:pic>
        <p:nvPicPr>
          <p:cNvPr id="5124" name="Picture 4" descr="动图| 各种卷积结构原理及优劣- 天善智能：专注于商业智能BI和数据分析、大数据领域的垂直社区平台">
            <a:extLst>
              <a:ext uri="{FF2B5EF4-FFF2-40B4-BE49-F238E27FC236}">
                <a16:creationId xmlns:a16="http://schemas.microsoft.com/office/drawing/2014/main" id="{92D62721-EF0B-42A2-B788-7DC852FD0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103" y="1030166"/>
            <a:ext cx="5887208" cy="56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Callout: Down Arrow 141">
            <a:extLst>
              <a:ext uri="{FF2B5EF4-FFF2-40B4-BE49-F238E27FC236}">
                <a16:creationId xmlns:a16="http://schemas.microsoft.com/office/drawing/2014/main" id="{EC1E4E4B-2815-46AA-830F-C1B5D025C53D}"/>
              </a:ext>
            </a:extLst>
          </p:cNvPr>
          <p:cNvSpPr/>
          <p:nvPr/>
        </p:nvSpPr>
        <p:spPr>
          <a:xfrm>
            <a:off x="8758453" y="307907"/>
            <a:ext cx="1715665" cy="90507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卷积层</a:t>
            </a:r>
          </a:p>
        </p:txBody>
      </p:sp>
    </p:spTree>
    <p:extLst>
      <p:ext uri="{BB962C8B-B14F-4D97-AF65-F5344CB8AC3E}">
        <p14:creationId xmlns:p14="http://schemas.microsoft.com/office/powerpoint/2010/main" val="330007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4B07-C2E7-493B-8272-6B5ABACF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ML – NN – ResNet </a:t>
            </a:r>
            <a:endParaRPr lang="zh-CN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2E759B-9CFA-4DD7-A30F-2A1FB92FF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5802" y="1690688"/>
            <a:ext cx="7577998" cy="4351338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6B2477-54AF-4B9C-B25E-31E64F9C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0339"/>
            <a:ext cx="1866018" cy="1866018"/>
          </a:xfrm>
          <a:prstGeom prst="rect">
            <a:avLst/>
          </a:prstGeom>
        </p:spPr>
      </p:pic>
      <p:sp>
        <p:nvSpPr>
          <p:cNvPr id="30" name="Thought Bubble: Cloud 29">
            <a:extLst>
              <a:ext uri="{FF2B5EF4-FFF2-40B4-BE49-F238E27FC236}">
                <a16:creationId xmlns:a16="http://schemas.microsoft.com/office/drawing/2014/main" id="{B439C952-F9EB-4834-BF25-8CEC0322A3F7}"/>
              </a:ext>
            </a:extLst>
          </p:cNvPr>
          <p:cNvSpPr/>
          <p:nvPr/>
        </p:nvSpPr>
        <p:spPr>
          <a:xfrm>
            <a:off x="2503721" y="1690688"/>
            <a:ext cx="1651519" cy="82857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本质？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33435A-7ECA-4662-9C3E-06622B9FE5F1}"/>
                  </a:ext>
                </a:extLst>
              </p:cNvPr>
              <p:cNvSpPr txBox="1"/>
              <p:nvPr/>
            </p:nvSpPr>
            <p:spPr>
              <a:xfrm>
                <a:off x="1269821" y="4125951"/>
                <a:ext cx="1002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33435A-7ECA-4662-9C3E-06622B9FE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21" y="4125951"/>
                <a:ext cx="1002775" cy="276999"/>
              </a:xfrm>
              <a:prstGeom prst="rect">
                <a:avLst/>
              </a:prstGeom>
              <a:blipFill>
                <a:blip r:embed="rId4"/>
                <a:stretch>
                  <a:fillRect l="-5455" t="-4444" r="-727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2978FF-C5A5-4C8D-8A62-8E6B7DC03B33}"/>
                  </a:ext>
                </a:extLst>
              </p:cNvPr>
              <p:cNvSpPr txBox="1"/>
              <p:nvPr/>
            </p:nvSpPr>
            <p:spPr>
              <a:xfrm>
                <a:off x="734371" y="5524433"/>
                <a:ext cx="207367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′=</m:t>
                    </m:r>
                  </m:oMath>
                </a14:m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2978FF-C5A5-4C8D-8A62-8E6B7DC03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71" y="5524433"/>
                <a:ext cx="2073674" cy="553998"/>
              </a:xfrm>
              <a:prstGeom prst="rect">
                <a:avLst/>
              </a:prstGeom>
              <a:blipFill>
                <a:blip r:embed="rId5"/>
                <a:stretch>
                  <a:fillRect t="-1099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Down 33">
            <a:extLst>
              <a:ext uri="{FF2B5EF4-FFF2-40B4-BE49-F238E27FC236}">
                <a16:creationId xmlns:a16="http://schemas.microsoft.com/office/drawing/2014/main" id="{55BFF0EA-6C22-4B56-9484-85DC7929AD65}"/>
              </a:ext>
            </a:extLst>
          </p:cNvPr>
          <p:cNvSpPr/>
          <p:nvPr/>
        </p:nvSpPr>
        <p:spPr>
          <a:xfrm>
            <a:off x="1561269" y="4590661"/>
            <a:ext cx="419878" cy="746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CE8D334B-1338-45DA-89CF-8CD05C1AD34C}"/>
              </a:ext>
            </a:extLst>
          </p:cNvPr>
          <p:cNvSpPr/>
          <p:nvPr/>
        </p:nvSpPr>
        <p:spPr>
          <a:xfrm>
            <a:off x="2369397" y="4203328"/>
            <a:ext cx="654802" cy="159810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35" grpId="0"/>
      <p:bldP spid="34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6ED2B865-9C7F-40EC-AB1D-50900A19EDA0}"/>
              </a:ext>
            </a:extLst>
          </p:cNvPr>
          <p:cNvSpPr/>
          <p:nvPr/>
        </p:nvSpPr>
        <p:spPr>
          <a:xfrm>
            <a:off x="6653519" y="5655184"/>
            <a:ext cx="3031502" cy="8958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800" dirty="0">
                <a:effectLst/>
                <a:ea typeface="Calibri" panose="020F0502020204030204" pitchFamily="34" charset="0"/>
              </a:rPr>
              <a:t>NLP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BC9521-F7E9-4AA6-8208-45869B5BA22B}"/>
              </a:ext>
            </a:extLst>
          </p:cNvPr>
          <p:cNvSpPr/>
          <p:nvPr/>
        </p:nvSpPr>
        <p:spPr>
          <a:xfrm>
            <a:off x="257453" y="4457098"/>
            <a:ext cx="3728621" cy="1854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5ACDD-73C9-4689-9495-AB149445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Basic Concept Clarify</a:t>
            </a:r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16E1A-B3E5-466E-84A9-9830C677354A}"/>
              </a:ext>
            </a:extLst>
          </p:cNvPr>
          <p:cNvSpPr/>
          <p:nvPr/>
        </p:nvSpPr>
        <p:spPr>
          <a:xfrm>
            <a:off x="2089953" y="1822141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latin typeface="Microsoft YaHei" panose="020B0503020204020204" pitchFamily="34" charset="-122"/>
                <a:ea typeface="微软雅黑" panose="020B0503020204020204" pitchFamily="34" charset="-122"/>
              </a:rPr>
              <a:t>人工智能（</a:t>
            </a:r>
            <a:r>
              <a:rPr lang="en-US" altLang="zh-CN" sz="1800" dirty="0" err="1">
                <a:effectLst/>
                <a:latin typeface="Calibri" panose="020F0502020204030204" pitchFamily="34" charset="0"/>
                <a:ea typeface="微软雅黑" panose="020B0503020204020204" pitchFamily="34" charset="-122"/>
              </a:rPr>
              <a:t>AI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CDFEDB-D061-445F-B03D-FDEDE555B889}"/>
              </a:ext>
            </a:extLst>
          </p:cNvPr>
          <p:cNvSpPr/>
          <p:nvPr/>
        </p:nvSpPr>
        <p:spPr>
          <a:xfrm>
            <a:off x="2089953" y="2958483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机器学习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154DF0-C6B6-4E4A-9702-A822B8786AB0}"/>
              </a:ext>
            </a:extLst>
          </p:cNvPr>
          <p:cNvSpPr/>
          <p:nvPr/>
        </p:nvSpPr>
        <p:spPr>
          <a:xfrm rot="10800000">
            <a:off x="2729146" y="2479089"/>
            <a:ext cx="301840" cy="479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F3DFD717-2244-44C2-8477-A62D4B67A9BD}"/>
              </a:ext>
            </a:extLst>
          </p:cNvPr>
          <p:cNvSpPr/>
          <p:nvPr/>
        </p:nvSpPr>
        <p:spPr>
          <a:xfrm>
            <a:off x="740545" y="2239391"/>
            <a:ext cx="1349407" cy="479395"/>
          </a:xfrm>
          <a:prstGeom prst="wedgeEllipseCallout">
            <a:avLst>
              <a:gd name="adj1" fmla="val 102994"/>
              <a:gd name="adj2" fmla="val 6250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一种实现人工智能的方法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545E89-2906-49C8-B608-AD765BEE731E}"/>
              </a:ext>
            </a:extLst>
          </p:cNvPr>
          <p:cNvSpPr/>
          <p:nvPr/>
        </p:nvSpPr>
        <p:spPr>
          <a:xfrm>
            <a:off x="3886611" y="3857538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神经网络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FEC1E78-C6AA-4EA2-9939-D7BACCA2EE82}"/>
              </a:ext>
            </a:extLst>
          </p:cNvPr>
          <p:cNvSpPr/>
          <p:nvPr/>
        </p:nvSpPr>
        <p:spPr>
          <a:xfrm rot="7772609">
            <a:off x="3627475" y="3432391"/>
            <a:ext cx="301840" cy="621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8CA23E50-D1D2-4401-A7F7-F7937A08DC53}"/>
              </a:ext>
            </a:extLst>
          </p:cNvPr>
          <p:cNvSpPr/>
          <p:nvPr/>
        </p:nvSpPr>
        <p:spPr>
          <a:xfrm>
            <a:off x="4152275" y="3047259"/>
            <a:ext cx="1349407" cy="479395"/>
          </a:xfrm>
          <a:prstGeom prst="wedgeEllipseCallout">
            <a:avLst>
              <a:gd name="adj1" fmla="val -70032"/>
              <a:gd name="adj2" fmla="val 8842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其中一种模型（算法）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2A6BD3-2E67-4BB2-862A-329F89011D74}"/>
              </a:ext>
            </a:extLst>
          </p:cNvPr>
          <p:cNvSpPr/>
          <p:nvPr/>
        </p:nvSpPr>
        <p:spPr>
          <a:xfrm>
            <a:off x="5205272" y="4908021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深度学习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52F0204-D648-483B-B80D-1D290008EDE1}"/>
              </a:ext>
            </a:extLst>
          </p:cNvPr>
          <p:cNvSpPr/>
          <p:nvPr/>
        </p:nvSpPr>
        <p:spPr>
          <a:xfrm>
            <a:off x="491974" y="5514967"/>
            <a:ext cx="1597978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dirty="0">
                <a:effectLst/>
                <a:ea typeface="Microsoft YaHei" panose="020B0503020204020204" pitchFamily="34" charset="-122"/>
              </a:rPr>
              <a:t>强化学习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CF0F47-59BE-49FF-A19D-1BF938B1AFC2}"/>
              </a:ext>
            </a:extLst>
          </p:cNvPr>
          <p:cNvSpPr/>
          <p:nvPr/>
        </p:nvSpPr>
        <p:spPr>
          <a:xfrm>
            <a:off x="458873" y="4621396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监督学习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E4D3CC-278B-442C-964C-CD8653A088D7}"/>
              </a:ext>
            </a:extLst>
          </p:cNvPr>
          <p:cNvSpPr/>
          <p:nvPr/>
        </p:nvSpPr>
        <p:spPr>
          <a:xfrm>
            <a:off x="1977913" y="4998127"/>
            <a:ext cx="1908698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无监督学习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9DEFFC-24DE-4646-86EB-CA28668DB656}"/>
              </a:ext>
            </a:extLst>
          </p:cNvPr>
          <p:cNvSpPr/>
          <p:nvPr/>
        </p:nvSpPr>
        <p:spPr>
          <a:xfrm>
            <a:off x="4415160" y="1841607"/>
            <a:ext cx="2281563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effectLst/>
                <a:ea typeface="Calibri" panose="020F0502020204030204" pitchFamily="34" charset="0"/>
              </a:rPr>
              <a:t>通用人工智能（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AGI</a:t>
            </a:r>
            <a:r>
              <a:rPr lang="zh-CN" altLang="en-US" sz="1800" dirty="0">
                <a:effectLst/>
                <a:ea typeface="Calibri" panose="020F0502020204030204" pitchFamily="34" charset="0"/>
              </a:rPr>
              <a:t>）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A10441-A046-44D6-9F20-41B5807DD716}"/>
              </a:ext>
            </a:extLst>
          </p:cNvPr>
          <p:cNvSpPr/>
          <p:nvPr/>
        </p:nvSpPr>
        <p:spPr>
          <a:xfrm>
            <a:off x="7162584" y="2071384"/>
            <a:ext cx="3622090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AIGC</a:t>
            </a:r>
          </a:p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ea typeface="Microsoft YaHei" panose="020B0503020204020204" pitchFamily="34" charset="-122"/>
              </a:rPr>
              <a:t>AI Generated Content</a:t>
            </a:r>
            <a:r>
              <a:rPr lang="zh-CN" altLang="en-US" dirty="0">
                <a:ea typeface="Microsoft YaHei" panose="020B0503020204020204" pitchFamily="34" charset="-122"/>
              </a:rPr>
              <a:t>）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0E13E18-6C57-44F2-BBAF-350BF9BF5A52}"/>
              </a:ext>
            </a:extLst>
          </p:cNvPr>
          <p:cNvSpPr/>
          <p:nvPr/>
        </p:nvSpPr>
        <p:spPr>
          <a:xfrm rot="7772609">
            <a:off x="5163312" y="4409240"/>
            <a:ext cx="301840" cy="621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84ED5035-1719-477D-9F6C-9B5E7F00CFEF}"/>
              </a:ext>
            </a:extLst>
          </p:cNvPr>
          <p:cNvSpPr/>
          <p:nvPr/>
        </p:nvSpPr>
        <p:spPr>
          <a:xfrm>
            <a:off x="5706350" y="3995585"/>
            <a:ext cx="1349407" cy="479395"/>
          </a:xfrm>
          <a:prstGeom prst="wedgeEllipseCallout">
            <a:avLst>
              <a:gd name="adj1" fmla="val -70032"/>
              <a:gd name="adj2" fmla="val 8842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多层神经网络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FA58DC8-15A9-4B10-A081-3864AB16ABF8}"/>
              </a:ext>
            </a:extLst>
          </p:cNvPr>
          <p:cNvSpPr/>
          <p:nvPr/>
        </p:nvSpPr>
        <p:spPr>
          <a:xfrm rot="12571924">
            <a:off x="2240231" y="3600118"/>
            <a:ext cx="301840" cy="8386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D359617D-3F46-42F6-AA50-19BB30EFCCDA}"/>
              </a:ext>
            </a:extLst>
          </p:cNvPr>
          <p:cNvSpPr/>
          <p:nvPr/>
        </p:nvSpPr>
        <p:spPr>
          <a:xfrm>
            <a:off x="376562" y="3482015"/>
            <a:ext cx="1491450" cy="479395"/>
          </a:xfrm>
          <a:prstGeom prst="wedgeEllipseCallout">
            <a:avLst>
              <a:gd name="adj1" fmla="val 80626"/>
              <a:gd name="adj2" fmla="val 55094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学习</a:t>
            </a:r>
            <a:r>
              <a:rPr lang="en-US" altLang="zh-CN" sz="1000" dirty="0"/>
              <a:t>/</a:t>
            </a:r>
            <a:r>
              <a:rPr lang="zh-CN" altLang="en-US" sz="1000" dirty="0"/>
              <a:t>训练方法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B4A7C52A-D139-4F8E-903E-CFDA1A5335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423602"/>
              </p:ext>
            </p:extLst>
          </p:nvPr>
        </p:nvGraphicFramePr>
        <p:xfrm>
          <a:off x="5022726" y="3505158"/>
          <a:ext cx="6191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5" name="Packager Shell Object" showAsIcon="1" r:id="rId4" imgW="619200" imgH="437400" progId="Package">
                  <p:embed/>
                </p:oleObj>
              </mc:Choice>
              <mc:Fallback>
                <p:oleObj name="Packager Shell Object" showAsIcon="1" r:id="rId4" imgW="6192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2726" y="3505158"/>
                        <a:ext cx="6191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E5F44A50-51F6-4292-9C92-5E0E7DD839C7}"/>
              </a:ext>
            </a:extLst>
          </p:cNvPr>
          <p:cNvSpPr/>
          <p:nvPr/>
        </p:nvSpPr>
        <p:spPr>
          <a:xfrm>
            <a:off x="7365139" y="4321999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GPT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37B3E8-ECB3-4F74-9A76-8B58FBF53A02}"/>
              </a:ext>
            </a:extLst>
          </p:cNvPr>
          <p:cNvSpPr/>
          <p:nvPr/>
        </p:nvSpPr>
        <p:spPr>
          <a:xfrm>
            <a:off x="9538276" y="4321999"/>
            <a:ext cx="2194851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Transformer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6086D6D-F204-49C3-B82A-151A6804F27B}"/>
              </a:ext>
            </a:extLst>
          </p:cNvPr>
          <p:cNvSpPr/>
          <p:nvPr/>
        </p:nvSpPr>
        <p:spPr>
          <a:xfrm rot="7772609">
            <a:off x="6649786" y="5384774"/>
            <a:ext cx="301840" cy="53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E171E247-7CCA-49DF-B0A9-64A071055128}"/>
              </a:ext>
            </a:extLst>
          </p:cNvPr>
          <p:cNvSpPr/>
          <p:nvPr/>
        </p:nvSpPr>
        <p:spPr>
          <a:xfrm>
            <a:off x="6291743" y="3340506"/>
            <a:ext cx="3282517" cy="479395"/>
          </a:xfrm>
          <a:prstGeom prst="wedgeEllipseCallout">
            <a:avLst>
              <a:gd name="adj1" fmla="val 8399"/>
              <a:gd name="adj2" fmla="val 14768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Generative Pre-trained Transformer</a:t>
            </a:r>
          </a:p>
          <a:p>
            <a:pPr algn="ctr"/>
            <a:r>
              <a:rPr lang="zh-CN" altLang="en-US" sz="1000" dirty="0"/>
              <a:t>基于转换器的生成式预训练模型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0E654983-804C-4510-B9A9-58F5B1C0A70D}"/>
              </a:ext>
            </a:extLst>
          </p:cNvPr>
          <p:cNvSpPr/>
          <p:nvPr/>
        </p:nvSpPr>
        <p:spPr>
          <a:xfrm rot="5400000">
            <a:off x="9090721" y="4411979"/>
            <a:ext cx="301840" cy="53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219AEF0-3186-4381-9748-F0AB63BCFA4C}"/>
              </a:ext>
            </a:extLst>
          </p:cNvPr>
          <p:cNvSpPr/>
          <p:nvPr/>
        </p:nvSpPr>
        <p:spPr>
          <a:xfrm>
            <a:off x="9904674" y="3284050"/>
            <a:ext cx="1914095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effectLst/>
                <a:ea typeface="Microsoft YaHei" panose="020B0503020204020204" pitchFamily="34" charset="-122"/>
              </a:rPr>
              <a:t>注意力机制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9F6FA06-21B0-40DB-BCD9-827E614E0C24}"/>
              </a:ext>
            </a:extLst>
          </p:cNvPr>
          <p:cNvSpPr/>
          <p:nvPr/>
        </p:nvSpPr>
        <p:spPr>
          <a:xfrm rot="1674257">
            <a:off x="10536677" y="3984453"/>
            <a:ext cx="301840" cy="346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27164D70-C376-4052-8088-E1657F64B19B}"/>
              </a:ext>
            </a:extLst>
          </p:cNvPr>
          <p:cNvSpPr/>
          <p:nvPr/>
        </p:nvSpPr>
        <p:spPr>
          <a:xfrm rot="5400000">
            <a:off x="3851922" y="1861513"/>
            <a:ext cx="301840" cy="621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7E0CCB-898E-4D09-B87F-379500687BB2}"/>
              </a:ext>
            </a:extLst>
          </p:cNvPr>
          <p:cNvSpPr/>
          <p:nvPr/>
        </p:nvSpPr>
        <p:spPr>
          <a:xfrm>
            <a:off x="7106428" y="5713254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LLM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0CB6F3E0-8AE5-4177-B4E7-C1426FD2577C}"/>
              </a:ext>
            </a:extLst>
          </p:cNvPr>
          <p:cNvSpPr/>
          <p:nvPr/>
        </p:nvSpPr>
        <p:spPr>
          <a:xfrm rot="963065">
            <a:off x="7927250" y="5083806"/>
            <a:ext cx="301840" cy="53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004D855-FA2F-40C5-A809-0DF44AEDAF9C}"/>
              </a:ext>
            </a:extLst>
          </p:cNvPr>
          <p:cNvSpPr/>
          <p:nvPr/>
        </p:nvSpPr>
        <p:spPr>
          <a:xfrm rot="19916539">
            <a:off x="6408974" y="2368169"/>
            <a:ext cx="177940" cy="350536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590DBAA-4CF7-4AA8-ACFB-B5450757C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267489"/>
              </p:ext>
            </p:extLst>
          </p:nvPr>
        </p:nvGraphicFramePr>
        <p:xfrm>
          <a:off x="8094111" y="5889198"/>
          <a:ext cx="4064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" name="Packager Shell Object" showAsIcon="1" r:id="rId6" imgW="406440" imgH="437400" progId="Package">
                  <p:embed/>
                </p:oleObj>
              </mc:Choice>
              <mc:Fallback>
                <p:oleObj name="Packager Shell Object" showAsIcon="1" r:id="rId6" imgW="4064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94111" y="5889198"/>
                        <a:ext cx="4064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Callout: Up Arrow 44">
            <a:extLst>
              <a:ext uri="{FF2B5EF4-FFF2-40B4-BE49-F238E27FC236}">
                <a16:creationId xmlns:a16="http://schemas.microsoft.com/office/drawing/2014/main" id="{CB48CE02-377F-4306-A213-FFB4257326C5}"/>
              </a:ext>
            </a:extLst>
          </p:cNvPr>
          <p:cNvSpPr/>
          <p:nvPr/>
        </p:nvSpPr>
        <p:spPr>
          <a:xfrm>
            <a:off x="9739286" y="5052525"/>
            <a:ext cx="1792829" cy="1458793"/>
          </a:xfrm>
          <a:prstGeom prst="upArrowCallout">
            <a:avLst>
              <a:gd name="adj1" fmla="val 21907"/>
              <a:gd name="adj2" fmla="val 25000"/>
              <a:gd name="adj3" fmla="val 9225"/>
              <a:gd name="adj4" fmla="val 7168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GPT-like</a:t>
            </a:r>
          </a:p>
          <a:p>
            <a:r>
              <a:rPr lang="en-US" altLang="zh-CN" sz="600" dirty="0"/>
              <a:t>    auto-regressive Transformer models</a:t>
            </a:r>
          </a:p>
          <a:p>
            <a:r>
              <a:rPr lang="en-US" altLang="zh-CN" sz="1400" dirty="0"/>
              <a:t>BERT-like</a:t>
            </a:r>
          </a:p>
          <a:p>
            <a:r>
              <a:rPr lang="en-US" altLang="zh-CN" sz="600" dirty="0"/>
              <a:t>    auto-encoding Transformer models</a:t>
            </a:r>
          </a:p>
          <a:p>
            <a:r>
              <a:rPr lang="en-US" altLang="zh-CN" sz="1400" dirty="0"/>
              <a:t>BART/T5-like</a:t>
            </a:r>
          </a:p>
          <a:p>
            <a:r>
              <a:rPr lang="en-US" altLang="zh-CN" sz="600" dirty="0"/>
              <a:t>    sequence-to-sequence Transformer models</a:t>
            </a:r>
            <a:endParaRPr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328776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3005-69E8-47CD-95BD-0CB6E00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Inside the neural node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8EA08C-2611-40E7-BE15-135F17808CE5}"/>
                  </a:ext>
                </a:extLst>
              </p:cNvPr>
              <p:cNvSpPr txBox="1"/>
              <p:nvPr/>
            </p:nvSpPr>
            <p:spPr>
              <a:xfrm>
                <a:off x="4417291" y="2464771"/>
                <a:ext cx="3152145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36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altLang="zh-CN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36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8EA08C-2611-40E7-BE15-135F17808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91" y="2464771"/>
                <a:ext cx="3152145" cy="6359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636F692-0CE2-4ED0-A59F-E2F025DE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011" y="3889638"/>
            <a:ext cx="3715528" cy="2603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DAA90B-5339-45FB-A806-53F3DD8B0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530" y="3950285"/>
            <a:ext cx="2658940" cy="24167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48BDC2-3E24-4F29-9006-E75849A25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56" y="3950285"/>
            <a:ext cx="3546888" cy="2226292"/>
          </a:xfrm>
          <a:prstGeom prst="rect">
            <a:avLst/>
          </a:prstGeom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id="{ADAEBB79-AB6D-41CE-92EC-7D7068856263}"/>
              </a:ext>
            </a:extLst>
          </p:cNvPr>
          <p:cNvSpPr/>
          <p:nvPr/>
        </p:nvSpPr>
        <p:spPr>
          <a:xfrm>
            <a:off x="1706142" y="1433494"/>
            <a:ext cx="1390261" cy="606489"/>
          </a:xfrm>
          <a:prstGeom prst="borderCallout1">
            <a:avLst>
              <a:gd name="adj1" fmla="val 106443"/>
              <a:gd name="adj2" fmla="val 57204"/>
              <a:gd name="adj3" fmla="val 207885"/>
              <a:gd name="adj4" fmla="val 1968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神经元输出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E99E5652-0840-4733-B88C-95B38F87806B}"/>
              </a:ext>
            </a:extLst>
          </p:cNvPr>
          <p:cNvSpPr/>
          <p:nvPr/>
        </p:nvSpPr>
        <p:spPr>
          <a:xfrm>
            <a:off x="3964344" y="1433495"/>
            <a:ext cx="1390261" cy="606489"/>
          </a:xfrm>
          <a:prstGeom prst="borderCallout1">
            <a:avLst>
              <a:gd name="adj1" fmla="val 109521"/>
              <a:gd name="adj2" fmla="val 59889"/>
              <a:gd name="adj3" fmla="val 204807"/>
              <a:gd name="adj4" fmla="val 10088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ADD3A55E-0BA8-4784-B50B-0B5011A3DD3C}"/>
              </a:ext>
            </a:extLst>
          </p:cNvPr>
          <p:cNvSpPr/>
          <p:nvPr/>
        </p:nvSpPr>
        <p:spPr>
          <a:xfrm>
            <a:off x="6500961" y="1433495"/>
            <a:ext cx="1849017" cy="606489"/>
          </a:xfrm>
          <a:prstGeom prst="borderCallout1">
            <a:avLst>
              <a:gd name="adj1" fmla="val 106444"/>
              <a:gd name="adj2" fmla="val 36172"/>
              <a:gd name="adj3" fmla="val 209423"/>
              <a:gd name="adj4" fmla="val 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神经元的输入</a:t>
            </a:r>
          </a:p>
        </p:txBody>
      </p:sp>
      <p:sp>
        <p:nvSpPr>
          <p:cNvPr id="17" name="Callout: Down Arrow 16">
            <a:extLst>
              <a:ext uri="{FF2B5EF4-FFF2-40B4-BE49-F238E27FC236}">
                <a16:creationId xmlns:a16="http://schemas.microsoft.com/office/drawing/2014/main" id="{A5052594-FA0C-4107-AA40-FF6188ACAAE1}"/>
              </a:ext>
            </a:extLst>
          </p:cNvPr>
          <p:cNvSpPr/>
          <p:nvPr/>
        </p:nvSpPr>
        <p:spPr>
          <a:xfrm>
            <a:off x="1419225" y="2800350"/>
            <a:ext cx="1866900" cy="96202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最常用</a:t>
            </a:r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08B08A6A-B2D2-44A4-B2C1-F6BB47E30E9A}"/>
              </a:ext>
            </a:extLst>
          </p:cNvPr>
          <p:cNvSpPr/>
          <p:nvPr/>
        </p:nvSpPr>
        <p:spPr>
          <a:xfrm>
            <a:off x="8591727" y="1736738"/>
            <a:ext cx="3152145" cy="154849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激活函数的概念最早源于生物神经元，但现在跟它也毫无关系</a:t>
            </a:r>
          </a:p>
        </p:txBody>
      </p:sp>
    </p:spTree>
    <p:extLst>
      <p:ext uri="{BB962C8B-B14F-4D97-AF65-F5344CB8AC3E}">
        <p14:creationId xmlns:p14="http://schemas.microsoft.com/office/powerpoint/2010/main" val="386787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8" grpId="0" animBg="1"/>
      <p:bldP spid="19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D44C-FD28-4662-969E-BB29C48B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Why Using Activation Function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EBA3C-3FB4-4DE6-8820-187BD34B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753"/>
            <a:ext cx="1866018" cy="1866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CE6F0A-BB4A-42F0-B485-5999D8167069}"/>
              </a:ext>
            </a:extLst>
          </p:cNvPr>
          <p:cNvSpPr/>
          <p:nvPr/>
        </p:nvSpPr>
        <p:spPr>
          <a:xfrm>
            <a:off x="3344682" y="1840849"/>
            <a:ext cx="7368653" cy="11178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What if not using it</a:t>
            </a:r>
            <a:endParaRPr lang="zh-CN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1DBB9-359B-4720-8E89-3709B7B9E9D9}"/>
              </a:ext>
            </a:extLst>
          </p:cNvPr>
          <p:cNvSpPr txBox="1"/>
          <p:nvPr/>
        </p:nvSpPr>
        <p:spPr>
          <a:xfrm>
            <a:off x="5640355" y="29764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DD9C29-70E8-429B-A940-C435C92A8268}"/>
                  </a:ext>
                </a:extLst>
              </p:cNvPr>
              <p:cNvSpPr txBox="1"/>
              <p:nvPr/>
            </p:nvSpPr>
            <p:spPr>
              <a:xfrm>
                <a:off x="1128145" y="3332771"/>
                <a:ext cx="3381823" cy="537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DD9C29-70E8-429B-A940-C435C92A8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45" y="3332771"/>
                <a:ext cx="3381823" cy="537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28BD14-F0BC-4BD8-BB2F-D2AE916D8820}"/>
                  </a:ext>
                </a:extLst>
              </p:cNvPr>
              <p:cNvSpPr txBox="1"/>
              <p:nvPr/>
            </p:nvSpPr>
            <p:spPr>
              <a:xfrm>
                <a:off x="1013306" y="4626980"/>
                <a:ext cx="3381823" cy="537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28BD14-F0BC-4BD8-BB2F-D2AE916D8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06" y="4626980"/>
                <a:ext cx="3381823" cy="537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028E5DF-2FBB-4312-A472-E72FA5E73E04}"/>
              </a:ext>
            </a:extLst>
          </p:cNvPr>
          <p:cNvSpPr/>
          <p:nvPr/>
        </p:nvSpPr>
        <p:spPr>
          <a:xfrm>
            <a:off x="905069" y="3253465"/>
            <a:ext cx="3732245" cy="730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DCD5E1-3F8F-46BA-BC57-C76271A0B25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771192" y="3984317"/>
            <a:ext cx="345232" cy="6426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1C165-34A6-4548-8E5C-EAE7A1F85A33}"/>
                  </a:ext>
                </a:extLst>
              </p:cNvPr>
              <p:cNvSpPr txBox="1"/>
              <p:nvPr/>
            </p:nvSpPr>
            <p:spPr>
              <a:xfrm>
                <a:off x="5975661" y="3265313"/>
                <a:ext cx="5378139" cy="548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1C165-34A6-4548-8E5C-EAE7A1F8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661" y="3265313"/>
                <a:ext cx="5378139" cy="5484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A75DCF72-C45F-43E2-8C85-C4CDE412CCFC}"/>
              </a:ext>
            </a:extLst>
          </p:cNvPr>
          <p:cNvSpPr/>
          <p:nvPr/>
        </p:nvSpPr>
        <p:spPr>
          <a:xfrm rot="19726208">
            <a:off x="4547752" y="4093631"/>
            <a:ext cx="1332954" cy="3226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BC315-F833-4F9A-B4EB-4A94B8D02DE1}"/>
                  </a:ext>
                </a:extLst>
              </p:cNvPr>
              <p:cNvSpPr txBox="1"/>
              <p:nvPr/>
            </p:nvSpPr>
            <p:spPr>
              <a:xfrm>
                <a:off x="5982904" y="4615695"/>
                <a:ext cx="5944704" cy="548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BC315-F833-4F9A-B4EB-4A94B8D02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04" y="4615695"/>
                <a:ext cx="5944704" cy="5484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6F1ED93-D51F-4A66-B149-5FBDD7A03103}"/>
              </a:ext>
            </a:extLst>
          </p:cNvPr>
          <p:cNvSpPr/>
          <p:nvPr/>
        </p:nvSpPr>
        <p:spPr>
          <a:xfrm>
            <a:off x="7059754" y="4533300"/>
            <a:ext cx="1474237" cy="730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99415-1080-4296-A625-10CA30D4306C}"/>
              </a:ext>
            </a:extLst>
          </p:cNvPr>
          <p:cNvSpPr/>
          <p:nvPr/>
        </p:nvSpPr>
        <p:spPr>
          <a:xfrm>
            <a:off x="9499062" y="4533300"/>
            <a:ext cx="2428546" cy="730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151594-96C4-476E-87A4-428011417735}"/>
                  </a:ext>
                </a:extLst>
              </p:cNvPr>
              <p:cNvSpPr txBox="1"/>
              <p:nvPr/>
            </p:nvSpPr>
            <p:spPr>
              <a:xfrm>
                <a:off x="7614475" y="5874175"/>
                <a:ext cx="2667076" cy="537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151594-96C4-476E-87A4-42801141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475" y="5874175"/>
                <a:ext cx="2667076" cy="537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294986-905C-49FF-B53E-66E373F80668}"/>
                  </a:ext>
                </a:extLst>
              </p:cNvPr>
              <p:cNvSpPr txBox="1"/>
              <p:nvPr/>
            </p:nvSpPr>
            <p:spPr>
              <a:xfrm>
                <a:off x="7610475" y="4045222"/>
                <a:ext cx="3727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294986-905C-49FF-B53E-66E373F8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475" y="4045222"/>
                <a:ext cx="37279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0CC41-9507-4687-AECE-2DADD66393C4}"/>
                  </a:ext>
                </a:extLst>
              </p:cNvPr>
              <p:cNvSpPr txBox="1"/>
              <p:nvPr/>
            </p:nvSpPr>
            <p:spPr>
              <a:xfrm>
                <a:off x="10563518" y="4013692"/>
                <a:ext cx="299634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0CC41-9507-4687-AECE-2DADD6639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8" y="4013692"/>
                <a:ext cx="299634" cy="4945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llout: Right Arrow 23">
            <a:extLst>
              <a:ext uri="{FF2B5EF4-FFF2-40B4-BE49-F238E27FC236}">
                <a16:creationId xmlns:a16="http://schemas.microsoft.com/office/drawing/2014/main" id="{00BB1CED-E547-4FB4-8EF8-90609C0FD6C6}"/>
              </a:ext>
            </a:extLst>
          </p:cNvPr>
          <p:cNvSpPr/>
          <p:nvPr/>
        </p:nvSpPr>
        <p:spPr>
          <a:xfrm>
            <a:off x="542925" y="5638800"/>
            <a:ext cx="6829425" cy="9670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2871"/>
            </a:avLst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如果没有激活函数，无论神经网络规模多大，它都只是一个放大版的线性回归</a:t>
            </a:r>
          </a:p>
        </p:txBody>
      </p:sp>
    </p:spTree>
    <p:extLst>
      <p:ext uri="{BB962C8B-B14F-4D97-AF65-F5344CB8AC3E}">
        <p14:creationId xmlns:p14="http://schemas.microsoft.com/office/powerpoint/2010/main" val="415626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3" grpId="0"/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2F3AB-3646-46ED-8C5F-FB79D3B5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03" y="2523126"/>
            <a:ext cx="2409825" cy="1885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86F907-88A1-46AC-BEF0-A52BD851BAD1}"/>
              </a:ext>
            </a:extLst>
          </p:cNvPr>
          <p:cNvSpPr/>
          <p:nvPr/>
        </p:nvSpPr>
        <p:spPr>
          <a:xfrm>
            <a:off x="1192403" y="4269797"/>
            <a:ext cx="2409825" cy="1086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还记得我说的关键点吗？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046C6-36C7-4480-BDE7-BCCA0BD77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22" y="1090613"/>
            <a:ext cx="5019675" cy="3905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60BD7-0E95-4069-8701-C582E5995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62" y="5100637"/>
            <a:ext cx="2321369" cy="890588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9BFE2FBB-14A7-4D1A-A809-8A5FF3C70988}"/>
              </a:ext>
            </a:extLst>
          </p:cNvPr>
          <p:cNvSpPr/>
          <p:nvPr/>
        </p:nvSpPr>
        <p:spPr>
          <a:xfrm>
            <a:off x="3990975" y="5305425"/>
            <a:ext cx="1714500" cy="890588"/>
          </a:xfrm>
          <a:prstGeom prst="borderCallout1">
            <a:avLst>
              <a:gd name="adj1" fmla="val 50181"/>
              <a:gd name="adj2" fmla="val 103776"/>
              <a:gd name="adj3" fmla="val 23446"/>
              <a:gd name="adj4" fmla="val 1951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5E31C27-B12C-400E-B543-E75B4EBEA711}"/>
              </a:ext>
            </a:extLst>
          </p:cNvPr>
          <p:cNvSpPr/>
          <p:nvPr/>
        </p:nvSpPr>
        <p:spPr>
          <a:xfrm>
            <a:off x="559837" y="698823"/>
            <a:ext cx="4935894" cy="1086572"/>
          </a:xfrm>
          <a:prstGeom prst="wedgeRectCallout">
            <a:avLst>
              <a:gd name="adj1" fmla="val -10932"/>
              <a:gd name="adj2" fmla="val 105435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如果每一层都不做判断，整个神经网络就相当于无事发生</a:t>
            </a:r>
          </a:p>
        </p:txBody>
      </p:sp>
    </p:spTree>
    <p:extLst>
      <p:ext uri="{BB962C8B-B14F-4D97-AF65-F5344CB8AC3E}">
        <p14:creationId xmlns:p14="http://schemas.microsoft.com/office/powerpoint/2010/main" val="164596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ACF4-FA01-465D-BDAE-58830779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How to Train a Neural Network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4605C-BDE7-4122-8EBE-8DE3A4F1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771775"/>
            <a:ext cx="5467350" cy="281940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FDA926F3-ECBF-4C42-92CD-6486E23B3E29}"/>
              </a:ext>
            </a:extLst>
          </p:cNvPr>
          <p:cNvSpPr/>
          <p:nvPr/>
        </p:nvSpPr>
        <p:spPr>
          <a:xfrm>
            <a:off x="5048250" y="2112169"/>
            <a:ext cx="2266950" cy="495300"/>
          </a:xfrm>
          <a:prstGeom prst="borderCallout1">
            <a:avLst>
              <a:gd name="adj1" fmla="val 99519"/>
              <a:gd name="adj2" fmla="val 51751"/>
              <a:gd name="adj3" fmla="val 162500"/>
              <a:gd name="adj4" fmla="val 4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既不是输入层也不是输出层那就是隐藏层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279CDF-2C1C-4E2C-BEA9-F733CCC01D07}"/>
              </a:ext>
            </a:extLst>
          </p:cNvPr>
          <p:cNvSpPr/>
          <p:nvPr/>
        </p:nvSpPr>
        <p:spPr>
          <a:xfrm>
            <a:off x="5133975" y="2943224"/>
            <a:ext cx="2009775" cy="266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43013-72E2-454F-BB91-362219A0A0EF}"/>
              </a:ext>
            </a:extLst>
          </p:cNvPr>
          <p:cNvSpPr/>
          <p:nvPr/>
        </p:nvSpPr>
        <p:spPr>
          <a:xfrm>
            <a:off x="5133974" y="3298030"/>
            <a:ext cx="2009775" cy="2369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EFBA4FE-ED92-416C-8F0B-3BFB57851678}"/>
              </a:ext>
            </a:extLst>
          </p:cNvPr>
          <p:cNvSpPr/>
          <p:nvPr/>
        </p:nvSpPr>
        <p:spPr>
          <a:xfrm>
            <a:off x="7724774" y="5095875"/>
            <a:ext cx="3190876" cy="571500"/>
          </a:xfrm>
          <a:prstGeom prst="borderCallout1">
            <a:avLst>
              <a:gd name="adj1" fmla="val 49519"/>
              <a:gd name="adj2" fmla="val -1610"/>
              <a:gd name="adj3" fmla="val -10577"/>
              <a:gd name="adj4" fmla="val -23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隐藏层大于</a:t>
            </a:r>
            <a:r>
              <a:rPr lang="en-US" altLang="zh-CN" sz="1600" dirty="0"/>
              <a:t>1</a:t>
            </a:r>
            <a:r>
              <a:rPr lang="zh-CN" altLang="en-US" sz="1600" dirty="0"/>
              <a:t>层就是深度神经网络，对应的训练过程就叫深度学习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B03F751-B356-40B7-8B89-7E4EE266F844}"/>
              </a:ext>
            </a:extLst>
          </p:cNvPr>
          <p:cNvSpPr/>
          <p:nvPr/>
        </p:nvSpPr>
        <p:spPr>
          <a:xfrm>
            <a:off x="2438400" y="1452564"/>
            <a:ext cx="731520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  <a:r>
              <a:rPr lang="en-US" altLang="zh-CN" dirty="0"/>
              <a:t>/</a:t>
            </a:r>
            <a:r>
              <a:rPr lang="zh-CN" altLang="en-US" dirty="0"/>
              <a:t>推理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65EF09B-0C2B-4C11-A51D-466B738D0EB8}"/>
              </a:ext>
            </a:extLst>
          </p:cNvPr>
          <p:cNvSpPr/>
          <p:nvPr/>
        </p:nvSpPr>
        <p:spPr>
          <a:xfrm>
            <a:off x="2438399" y="5841205"/>
            <a:ext cx="7315201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  <a:r>
              <a:rPr lang="en-US" altLang="zh-CN" dirty="0"/>
              <a:t>/</a:t>
            </a:r>
            <a:r>
              <a:rPr lang="zh-CN" altLang="en-US" dirty="0"/>
              <a:t>计算梯度</a:t>
            </a:r>
            <a:r>
              <a:rPr lang="en-US" altLang="zh-CN" dirty="0"/>
              <a:t>/</a:t>
            </a:r>
            <a:r>
              <a:rPr lang="zh-CN" altLang="en-US" dirty="0"/>
              <a:t>求导 （有训练数据</a:t>
            </a:r>
            <a:r>
              <a:rPr lang="en-US" altLang="zh-CN" dirty="0"/>
              <a:t>/</a:t>
            </a:r>
            <a:r>
              <a:rPr lang="zh-CN" altLang="en-US" dirty="0"/>
              <a:t>标签的前提下）</a:t>
            </a: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5D28ADF2-7040-4AC0-A1BB-5193F462CBC3}"/>
              </a:ext>
            </a:extLst>
          </p:cNvPr>
          <p:cNvSpPr/>
          <p:nvPr/>
        </p:nvSpPr>
        <p:spPr>
          <a:xfrm rot="16200000">
            <a:off x="702469" y="4698205"/>
            <a:ext cx="2147887" cy="1000125"/>
          </a:xfrm>
          <a:prstGeom prst="curvedDownArrow">
            <a:avLst>
              <a:gd name="adj1" fmla="val 25000"/>
              <a:gd name="adj2" fmla="val 50000"/>
              <a:gd name="adj3" fmla="val 29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D1563A1A-BC3A-4ECD-B59D-A75D318D5956}"/>
              </a:ext>
            </a:extLst>
          </p:cNvPr>
          <p:cNvSpPr/>
          <p:nvPr/>
        </p:nvSpPr>
        <p:spPr>
          <a:xfrm>
            <a:off x="1276349" y="3429000"/>
            <a:ext cx="1885951" cy="329804"/>
          </a:xfrm>
          <a:prstGeom prst="borderCallout1">
            <a:avLst>
              <a:gd name="adj1" fmla="val 110169"/>
              <a:gd name="adj2" fmla="val 50915"/>
              <a:gd name="adj3" fmla="val 211805"/>
              <a:gd name="adj4" fmla="val 45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更新参数（权重）</a:t>
            </a:r>
          </a:p>
        </p:txBody>
      </p:sp>
    </p:spTree>
    <p:extLst>
      <p:ext uri="{BB962C8B-B14F-4D97-AF65-F5344CB8AC3E}">
        <p14:creationId xmlns:p14="http://schemas.microsoft.com/office/powerpoint/2010/main" val="369529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4561-8DAF-47EE-A5A1-3382592E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What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endParaRPr lang="zh-CN" alt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F34998-105A-4D56-AB56-0E5AA206A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918033"/>
              </p:ext>
            </p:extLst>
          </p:nvPr>
        </p:nvGraphicFramePr>
        <p:xfrm>
          <a:off x="2260471" y="1487682"/>
          <a:ext cx="7256754" cy="5005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8" name="Bitmap Image" r:id="rId4" imgW="10622160" imgH="7307640" progId="Paint.Picture">
                  <p:embed/>
                </p:oleObj>
              </mc:Choice>
              <mc:Fallback>
                <p:oleObj name="Bitmap Image" r:id="rId4" imgW="10622160" imgH="7307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0471" y="1487682"/>
                        <a:ext cx="7256754" cy="5005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234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C6801-EAEA-4C83-8D9C-0A779BB2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Engineering Problems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6E6EE-D8B9-4D75-8C24-08B124014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数据集划分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训练集，验证集，测试集</a:t>
            </a:r>
            <a:endParaRPr lang="en-US" altLang="zh-CN" dirty="0"/>
          </a:p>
          <a:p>
            <a:r>
              <a:rPr lang="zh-CN" altLang="en-US" dirty="0"/>
              <a:t>欠拟合，过拟合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训练集高偏差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验证集高方差</a:t>
            </a:r>
            <a:endParaRPr lang="en-US" altLang="zh-CN" dirty="0"/>
          </a:p>
          <a:p>
            <a:r>
              <a:rPr lang="zh-CN" altLang="en-US" dirty="0"/>
              <a:t>数据收集和加工</a:t>
            </a:r>
            <a:endParaRPr lang="en-US" altLang="zh-CN" dirty="0"/>
          </a:p>
          <a:p>
            <a:r>
              <a:rPr lang="zh-CN" altLang="en-US" dirty="0"/>
              <a:t>模型和特征调整</a:t>
            </a:r>
            <a:endParaRPr lang="en-US" altLang="zh-CN" dirty="0"/>
          </a:p>
          <a:p>
            <a:r>
              <a:rPr lang="zh-CN" altLang="en-US" dirty="0"/>
              <a:t>优化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训练速度，显存占用，梯度优化</a:t>
            </a:r>
          </a:p>
        </p:txBody>
      </p:sp>
    </p:spTree>
    <p:extLst>
      <p:ext uri="{BB962C8B-B14F-4D97-AF65-F5344CB8AC3E}">
        <p14:creationId xmlns:p14="http://schemas.microsoft.com/office/powerpoint/2010/main" val="3494505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4DF0-0070-4C61-BEDB-A099C6EC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– NN – FIN.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A6EA-99AC-41C0-8ABF-3DE64C71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Unsupervised learning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C50FE-FA2A-49FF-A7CE-6D456DA6C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4059639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1CB5-18FC-4197-A492-3356B86E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NLP – What Can NLP Do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9597-6B62-4EB5-9B27-675B46CC6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949825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对整个句子进行分类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检测文字情绪</a:t>
            </a:r>
            <a:endParaRPr lang="en-US" altLang="zh-CN" sz="2300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检测电子邮件是否为垃圾邮件</a:t>
            </a:r>
            <a:endParaRPr lang="en-US" altLang="zh-CN" sz="2300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确定句子在语法上是否正确</a:t>
            </a:r>
            <a:endParaRPr lang="en-US" altLang="zh-CN" sz="2300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两个句子在逻辑上是否相关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对句子中的每个词进行分类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识别句子的语法成分（名词、动词、形容词）</a:t>
            </a:r>
            <a:endParaRPr lang="en-US" altLang="zh-CN" sz="2300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识别命名实体（人、地点、组织）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生成文本内容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根据上下文填空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从文本中提取答案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给定问题和上下文，根据上下文中提供的信息提取问题的答案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从输入文本生成新句子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翻译</a:t>
            </a:r>
            <a:endParaRPr lang="en-US" altLang="zh-CN" sz="2300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总结</a:t>
            </a:r>
            <a:endParaRPr lang="en-US" altLang="zh-CN" sz="2300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r>
              <a:rPr lang="zh-CN" altLang="en-US" sz="2900" b="1" dirty="0">
                <a:solidFill>
                  <a:srgbClr val="4B5563"/>
                </a:solidFill>
                <a:latin typeface="Source Sans Pro" panose="020B0503030403020204" pitchFamily="34" charset="0"/>
              </a:rPr>
              <a:t>其它</a:t>
            </a:r>
            <a:endParaRPr lang="en-US" altLang="zh-CN" sz="2900" b="1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语音识别</a:t>
            </a:r>
            <a:r>
              <a:rPr lang="en-US" altLang="zh-CN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/</a:t>
            </a: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转录</a:t>
            </a:r>
            <a:endParaRPr lang="en-US" altLang="zh-CN" sz="2300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计算机视觉</a:t>
            </a:r>
            <a:r>
              <a:rPr lang="en-US" altLang="zh-CN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 – </a:t>
            </a: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图像描述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879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B53B-238B-4167-AB30-DF04E2A4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NLP – Concept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93DA1-0E17-421A-9278-33354A2D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04" y="1816481"/>
            <a:ext cx="9740792" cy="42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0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4DF0-0070-4C61-BEDB-A099C6EC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</a:t>
            </a:r>
            <a:r>
              <a:rPr lang="en-US" altLang="zh-CN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Basic Concept </a:t>
            </a:r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FIN.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0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yellow, smiley, emoticon, clipart&#10;&#10;Description automatically generated">
            <a:extLst>
              <a:ext uri="{FF2B5EF4-FFF2-40B4-BE49-F238E27FC236}">
                <a16:creationId xmlns:a16="http://schemas.microsoft.com/office/drawing/2014/main" id="{7C1D8FCD-D2CD-4589-93D2-70CB917A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6497"/>
            <a:ext cx="12192000" cy="32410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07D5009-310C-4B12-84EF-806CA571FCD3}"/>
              </a:ext>
            </a:extLst>
          </p:cNvPr>
          <p:cNvSpPr/>
          <p:nvPr/>
        </p:nvSpPr>
        <p:spPr>
          <a:xfrm>
            <a:off x="3165868" y="2896765"/>
            <a:ext cx="5860263" cy="10951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 want to write an emotion analysis program.</a:t>
            </a:r>
            <a:endParaRPr lang="zh-CN" alt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B1FFF8-4F6C-410A-BB9B-AE0355061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7" y="4444777"/>
            <a:ext cx="5787701" cy="2043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432A14-7F16-4A59-A726-3D4EF6EC6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844" y="5109193"/>
            <a:ext cx="4667250" cy="714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8646-6142-48D5-84E5-1A5D93719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147" y="2741703"/>
            <a:ext cx="1399178" cy="139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4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278 L 0 -0.297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2CC6CD-8885-4120-A307-6E962E78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2595562"/>
            <a:ext cx="1666875" cy="1666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2B39B0-D342-4FF9-9F94-DE03ABA4E0F7}"/>
              </a:ext>
            </a:extLst>
          </p:cNvPr>
          <p:cNvSpPr/>
          <p:nvPr/>
        </p:nvSpPr>
        <p:spPr>
          <a:xfrm>
            <a:off x="3072688" y="703291"/>
            <a:ext cx="190986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26532B-0338-40E8-97D1-3C574E6719C6}"/>
              </a:ext>
            </a:extLst>
          </p:cNvPr>
          <p:cNvSpPr/>
          <p:nvPr/>
        </p:nvSpPr>
        <p:spPr>
          <a:xfrm>
            <a:off x="3072688" y="4301172"/>
            <a:ext cx="190986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Library</a:t>
            </a:r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54A99-92CA-409D-BFFC-AD02BBAA008D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919287" y="1112866"/>
            <a:ext cx="1153401" cy="231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1F8673-51CD-4B04-8A13-FD622CE0342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919287" y="3429000"/>
            <a:ext cx="1153401" cy="1281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71ADE30-C7C4-4938-A523-35BCCF93FF0F}"/>
              </a:ext>
            </a:extLst>
          </p:cNvPr>
          <p:cNvSpPr/>
          <p:nvPr/>
        </p:nvSpPr>
        <p:spPr>
          <a:xfrm>
            <a:off x="6590134" y="232194"/>
            <a:ext cx="1909860" cy="507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Hub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3D9A9-96BB-4986-9ABF-02C3CBCFF4BF}"/>
              </a:ext>
            </a:extLst>
          </p:cNvPr>
          <p:cNvSpPr/>
          <p:nvPr/>
        </p:nvSpPr>
        <p:spPr>
          <a:xfrm>
            <a:off x="6590134" y="863854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Training</a:t>
            </a:r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C49DB-D14D-456F-AF13-5E84D32A3631}"/>
              </a:ext>
            </a:extLst>
          </p:cNvPr>
          <p:cNvSpPr/>
          <p:nvPr/>
        </p:nvSpPr>
        <p:spPr>
          <a:xfrm>
            <a:off x="6590134" y="1486384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Serving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3035CE-0BB6-43E4-B2A7-D4DC2C355793}"/>
              </a:ext>
            </a:extLst>
          </p:cNvPr>
          <p:cNvSpPr/>
          <p:nvPr/>
        </p:nvSpPr>
        <p:spPr>
          <a:xfrm>
            <a:off x="6590134" y="2914466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transformers</a:t>
            </a:r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FB0676-1DBF-46F8-92AE-3EC9CB6AB5F6}"/>
              </a:ext>
            </a:extLst>
          </p:cNvPr>
          <p:cNvSpPr/>
          <p:nvPr/>
        </p:nvSpPr>
        <p:spPr>
          <a:xfrm>
            <a:off x="6590134" y="3553801"/>
            <a:ext cx="1909860" cy="498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datasets</a:t>
            </a:r>
            <a:endParaRPr lang="zh-CN" alt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1DD23-334E-4B36-9B97-1A795237C9C9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4982548" y="485771"/>
            <a:ext cx="1607586" cy="627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A70C6E-D88E-4804-AFD9-10826CC402C3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4982548" y="1112866"/>
            <a:ext cx="1607586" cy="2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82AB11-F8D8-4297-9B6B-11826FF769E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4982548" y="1112866"/>
            <a:ext cx="1607586" cy="624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A03610E-D6AD-4744-844D-4ECE8897374F}"/>
              </a:ext>
            </a:extLst>
          </p:cNvPr>
          <p:cNvSpPr/>
          <p:nvPr/>
        </p:nvSpPr>
        <p:spPr>
          <a:xfrm>
            <a:off x="6590134" y="4188571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evaluate</a:t>
            </a:r>
            <a:endParaRPr lang="zh-CN" alt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43CEA1-FE02-493B-8BD7-333A9045C641}"/>
              </a:ext>
            </a:extLst>
          </p:cNvPr>
          <p:cNvSpPr/>
          <p:nvPr/>
        </p:nvSpPr>
        <p:spPr>
          <a:xfrm>
            <a:off x="6590134" y="4827906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peft</a:t>
            </a:r>
            <a:endParaRPr lang="zh-CN" alt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76A172-BC13-4A70-A021-355D19D2FB83}"/>
              </a:ext>
            </a:extLst>
          </p:cNvPr>
          <p:cNvSpPr/>
          <p:nvPr/>
        </p:nvSpPr>
        <p:spPr>
          <a:xfrm>
            <a:off x="6590134" y="5467241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accelerate</a:t>
            </a:r>
            <a:endParaRPr lang="zh-CN" alt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5E3FEB-986B-4B86-9152-F0496DD0C112}"/>
              </a:ext>
            </a:extLst>
          </p:cNvPr>
          <p:cNvSpPr/>
          <p:nvPr/>
        </p:nvSpPr>
        <p:spPr>
          <a:xfrm>
            <a:off x="6590134" y="6106576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trl</a:t>
            </a:r>
            <a:endParaRPr lang="zh-CN" alt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861EEE-C4A8-4A16-BB81-8B2AA231820A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4982548" y="3165761"/>
            <a:ext cx="1607586" cy="154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1A15D16-2A88-4D34-AB3B-240F3B651883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982548" y="4439866"/>
            <a:ext cx="1607586" cy="270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24DD80-FC04-46D5-ABC7-C1B71857ACEF}"/>
              </a:ext>
            </a:extLst>
          </p:cNvPr>
          <p:cNvCxnSpPr>
            <a:cxnSpLocks/>
            <a:stCxn id="7" idx="3"/>
            <a:endCxn id="48" idx="1"/>
          </p:cNvCxnSpPr>
          <p:nvPr/>
        </p:nvCxnSpPr>
        <p:spPr>
          <a:xfrm>
            <a:off x="4982548" y="4710747"/>
            <a:ext cx="1607586" cy="368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6E64724-4B1E-4F9F-B762-D999847BCCB9}"/>
              </a:ext>
            </a:extLst>
          </p:cNvPr>
          <p:cNvCxnSpPr>
            <a:cxnSpLocks/>
            <a:stCxn id="7" idx="3"/>
            <a:endCxn id="49" idx="1"/>
          </p:cNvCxnSpPr>
          <p:nvPr/>
        </p:nvCxnSpPr>
        <p:spPr>
          <a:xfrm>
            <a:off x="4982548" y="4710747"/>
            <a:ext cx="1607586" cy="1007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08387C1-EE21-4593-BF42-33EAF36B5A1B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4982548" y="3802813"/>
            <a:ext cx="1607586" cy="907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98553AA-0235-4AC6-B4F1-E2E79C2F1324}"/>
              </a:ext>
            </a:extLst>
          </p:cNvPr>
          <p:cNvCxnSpPr>
            <a:cxnSpLocks/>
            <a:stCxn id="7" idx="3"/>
            <a:endCxn id="50" idx="1"/>
          </p:cNvCxnSpPr>
          <p:nvPr/>
        </p:nvCxnSpPr>
        <p:spPr>
          <a:xfrm>
            <a:off x="4982548" y="4710747"/>
            <a:ext cx="1607586" cy="1647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73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704DF-9554-48C2-833D-59A462E9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zh-CN" altLang="en-US" sz="4800"/>
              <a:t>多模态模型</a:t>
            </a:r>
          </a:p>
        </p:txBody>
      </p:sp>
      <p:sp>
        <p:nvSpPr>
          <p:cNvPr id="1332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6" name="Content Placeholder 13317">
            <a:extLst>
              <a:ext uri="{FF2B5EF4-FFF2-40B4-BE49-F238E27FC236}">
                <a16:creationId xmlns:a16="http://schemas.microsoft.com/office/drawing/2014/main" id="{CE67561A-1BD6-A050-01FC-83B26499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zh-CN" altLang="en-US" sz="2200" dirty="0"/>
              <a:t>略</a:t>
            </a:r>
            <a:endParaRPr lang="en-US" sz="2200" dirty="0"/>
          </a:p>
        </p:txBody>
      </p:sp>
      <p:pic>
        <p:nvPicPr>
          <p:cNvPr id="13314" name="Picture 2" descr="单模态和多模态DBM对比图">
            <a:extLst>
              <a:ext uri="{FF2B5EF4-FFF2-40B4-BE49-F238E27FC236}">
                <a16:creationId xmlns:a16="http://schemas.microsoft.com/office/drawing/2014/main" id="{45B4F96B-B7B3-47AB-9774-EE64FE0B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414563"/>
            <a:ext cx="10917936" cy="371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19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4DF0-0070-4C61-BEDB-A099C6EC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– NLP – FIN.</a:t>
            </a:r>
          </a:p>
        </p:txBody>
      </p:sp>
    </p:spTree>
    <p:extLst>
      <p:ext uri="{BB962C8B-B14F-4D97-AF65-F5344CB8AC3E}">
        <p14:creationId xmlns:p14="http://schemas.microsoft.com/office/powerpoint/2010/main" val="216731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A40D-E934-455E-ADBE-49BA91C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Concept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DB094-108A-4740-B933-8E233A4E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8" y="1606712"/>
            <a:ext cx="8020050" cy="447675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0898DC8-4967-47AA-B418-33BA2BEB3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96386"/>
              </p:ext>
            </p:extLst>
          </p:nvPr>
        </p:nvGraphicFramePr>
        <p:xfrm>
          <a:off x="8255518" y="1502228"/>
          <a:ext cx="3464704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053">
                  <a:extLst>
                    <a:ext uri="{9D8B030D-6E8A-4147-A177-3AD203B41FA5}">
                      <a16:colId xmlns:a16="http://schemas.microsoft.com/office/drawing/2014/main" val="3412773965"/>
                    </a:ext>
                  </a:extLst>
                </a:gridCol>
                <a:gridCol w="2249651">
                  <a:extLst>
                    <a:ext uri="{9D8B030D-6E8A-4147-A177-3AD203B41FA5}">
                      <a16:colId xmlns:a16="http://schemas.microsoft.com/office/drawing/2014/main" val="2115399791"/>
                    </a:ext>
                  </a:extLst>
                </a:gridCol>
              </a:tblGrid>
              <a:tr h="2087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6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LLaMA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7B, 13B, 33B, 65B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80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OPT-175B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175B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13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540B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PaLM2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83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Atlas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79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Chinchilla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Falcon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7B, 40B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75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ChatGLM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6B, 13B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9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BaiChuan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40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RWKV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7B, 14B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092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157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0AA1BCA-E51E-429A-8C21-D5BCDCAF71E5}"/>
              </a:ext>
            </a:extLst>
          </p:cNvPr>
          <p:cNvSpPr/>
          <p:nvPr/>
        </p:nvSpPr>
        <p:spPr>
          <a:xfrm>
            <a:off x="7520439" y="1892365"/>
            <a:ext cx="3028325" cy="441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09D4F-C347-4FD7-85CB-771DD8F4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Training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E85C6-1FA2-4DDC-90D3-067D6E617FC4}"/>
              </a:ext>
            </a:extLst>
          </p:cNvPr>
          <p:cNvSpPr/>
          <p:nvPr/>
        </p:nvSpPr>
        <p:spPr>
          <a:xfrm>
            <a:off x="838200" y="3177691"/>
            <a:ext cx="1968760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E662B-182D-4216-87E3-D92A6C143603}"/>
              </a:ext>
            </a:extLst>
          </p:cNvPr>
          <p:cNvSpPr/>
          <p:nvPr/>
        </p:nvSpPr>
        <p:spPr>
          <a:xfrm>
            <a:off x="4225212" y="3177691"/>
            <a:ext cx="1968760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Fine-tune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92846D-72D3-4F5D-A4F4-D2D2F5EF03C2}"/>
              </a:ext>
            </a:extLst>
          </p:cNvPr>
          <p:cNvSpPr/>
          <p:nvPr/>
        </p:nvSpPr>
        <p:spPr>
          <a:xfrm>
            <a:off x="2998237" y="3392294"/>
            <a:ext cx="1035698" cy="52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8031C7D7-61DF-434B-B57E-6EBB0A56A325}"/>
              </a:ext>
            </a:extLst>
          </p:cNvPr>
          <p:cNvSpPr/>
          <p:nvPr/>
        </p:nvSpPr>
        <p:spPr>
          <a:xfrm>
            <a:off x="572277" y="4254453"/>
            <a:ext cx="2425959" cy="174666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大量的计算资源</a:t>
            </a:r>
            <a:endParaRPr lang="en-US" altLang="zh-CN" dirty="0"/>
          </a:p>
          <a:p>
            <a:pPr algn="ctr"/>
            <a:r>
              <a:rPr lang="zh-CN" altLang="en-US" dirty="0"/>
              <a:t>非结构文本</a:t>
            </a:r>
            <a:endParaRPr lang="en-US" altLang="zh-CN" dirty="0"/>
          </a:p>
          <a:p>
            <a:pPr algn="ctr"/>
            <a:r>
              <a:rPr lang="zh-CN" altLang="en-US" dirty="0"/>
              <a:t>自回归（填空）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D59B4A8-418D-4386-A6BB-CA744C6D0248}"/>
              </a:ext>
            </a:extLst>
          </p:cNvPr>
          <p:cNvSpPr/>
          <p:nvPr/>
        </p:nvSpPr>
        <p:spPr>
          <a:xfrm>
            <a:off x="772886" y="1587128"/>
            <a:ext cx="2099388" cy="1217645"/>
          </a:xfrm>
          <a:prstGeom prst="wedgeRoundRectCallout">
            <a:avLst>
              <a:gd name="adj1" fmla="val -18611"/>
              <a:gd name="adj2" fmla="val 739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习得文字之间的逻辑关系，得到一个文本生成器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A414006C-A1FC-47CA-8987-CACB32986D1A}"/>
              </a:ext>
            </a:extLst>
          </p:cNvPr>
          <p:cNvSpPr/>
          <p:nvPr/>
        </p:nvSpPr>
        <p:spPr>
          <a:xfrm>
            <a:off x="4121022" y="1550885"/>
            <a:ext cx="2099388" cy="1217645"/>
          </a:xfrm>
          <a:prstGeom prst="wedgeRoundRectCallout">
            <a:avLst>
              <a:gd name="adj1" fmla="val -18611"/>
              <a:gd name="adj2" fmla="val 739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针对特定用途训练：问答，专业领域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E22F465C-9A84-4387-A50F-86B58157315D}"/>
              </a:ext>
            </a:extLst>
          </p:cNvPr>
          <p:cNvSpPr/>
          <p:nvPr/>
        </p:nvSpPr>
        <p:spPr>
          <a:xfrm>
            <a:off x="3957736" y="4254452"/>
            <a:ext cx="2425959" cy="174666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结构化文本</a:t>
            </a:r>
            <a:endParaRPr lang="en-US" altLang="zh-CN" dirty="0"/>
          </a:p>
          <a:p>
            <a:pPr algn="ctr"/>
            <a:r>
              <a:rPr lang="zh-CN" altLang="en-US" dirty="0"/>
              <a:t>监督学习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8CD844-84E0-40B9-A70A-981031A96DD2}"/>
              </a:ext>
            </a:extLst>
          </p:cNvPr>
          <p:cNvSpPr/>
          <p:nvPr/>
        </p:nvSpPr>
        <p:spPr>
          <a:xfrm>
            <a:off x="8060280" y="1111017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Full Fine-Tuning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C8EFA0-E696-4C3B-B02E-B009C1A0012D}"/>
              </a:ext>
            </a:extLst>
          </p:cNvPr>
          <p:cNvSpPr/>
          <p:nvPr/>
        </p:nvSpPr>
        <p:spPr>
          <a:xfrm>
            <a:off x="8060280" y="2000735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LoRA</a:t>
            </a:r>
            <a:endParaRPr lang="en-US" altLang="zh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43FED4-F283-4F12-8C37-580DD940FA02}"/>
              </a:ext>
            </a:extLst>
          </p:cNvPr>
          <p:cNvSpPr/>
          <p:nvPr/>
        </p:nvSpPr>
        <p:spPr>
          <a:xfrm>
            <a:off x="8060280" y="4669889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P-Tuning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55A47-E6EF-4854-94B0-1113DC2167F0}"/>
              </a:ext>
            </a:extLst>
          </p:cNvPr>
          <p:cNvSpPr/>
          <p:nvPr/>
        </p:nvSpPr>
        <p:spPr>
          <a:xfrm>
            <a:off x="8060280" y="2890453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Prefix Tuning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549062-8C4E-48D3-AF10-09C10C95AD3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193972" y="1412084"/>
            <a:ext cx="1866308" cy="224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F9B4BC-4D4B-4635-A5F5-9DC88AA9DD51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6193972" y="3653552"/>
            <a:ext cx="1866308" cy="1317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CA0390-1146-4AA4-B0AB-EFB06038A25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6193972" y="2301802"/>
            <a:ext cx="1866308" cy="135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9561E4-AD3B-4A52-8482-DD626F0709A0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6193972" y="3191520"/>
            <a:ext cx="1866308" cy="46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7E20833-ED7C-4F62-ADD6-67B2FA189064}"/>
              </a:ext>
            </a:extLst>
          </p:cNvPr>
          <p:cNvSpPr/>
          <p:nvPr/>
        </p:nvSpPr>
        <p:spPr>
          <a:xfrm>
            <a:off x="10178302" y="3686209"/>
            <a:ext cx="1260649" cy="62604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FF0000"/>
                </a:solidFill>
              </a:rPr>
              <a:t>PEFT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B8BFAA-CFD0-4CDC-AC6A-944D67FCC49D}"/>
              </a:ext>
            </a:extLst>
          </p:cNvPr>
          <p:cNvSpPr/>
          <p:nvPr/>
        </p:nvSpPr>
        <p:spPr>
          <a:xfrm>
            <a:off x="8060280" y="5559607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Adapter Tuning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9A455D-9872-4368-BC82-9F06660D43D1}"/>
              </a:ext>
            </a:extLst>
          </p:cNvPr>
          <p:cNvSpPr/>
          <p:nvPr/>
        </p:nvSpPr>
        <p:spPr>
          <a:xfrm>
            <a:off x="8060280" y="3780171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Prompt Tuning</a:t>
            </a:r>
          </a:p>
        </p:txBody>
      </p:sp>
    </p:spTree>
    <p:extLst>
      <p:ext uri="{BB962C8B-B14F-4D97-AF65-F5344CB8AC3E}">
        <p14:creationId xmlns:p14="http://schemas.microsoft.com/office/powerpoint/2010/main" val="3636812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C130-FB79-41BD-94CC-0B5E8BB5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ML – LLM – </a:t>
            </a:r>
            <a:r>
              <a:rPr lang="en-US" altLang="zh-CN" dirty="0" err="1"/>
              <a:t>LoRA</a:t>
            </a:r>
            <a:br>
              <a:rPr lang="en-US" altLang="zh-CN" sz="3600" dirty="0"/>
            </a:br>
            <a:r>
              <a:rPr lang="en-US" altLang="zh-CN" sz="3600" dirty="0"/>
              <a:t>    Low-Rank Adaptation of Large Language Models</a:t>
            </a:r>
            <a:endParaRPr lang="zh-CN" altLang="en-US" sz="36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10D3B4D-3547-4476-8249-21B3004A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1690688"/>
            <a:ext cx="5743575" cy="49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ED8A-8719-4D89-AC8C-27938A4B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Training -</a:t>
            </a:r>
            <a:r>
              <a:rPr lang="en-US" altLang="zh-CN" dirty="0" err="1"/>
              <a:t>ChatGPT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57079-300A-4590-9B28-427BA8976070}"/>
              </a:ext>
            </a:extLst>
          </p:cNvPr>
          <p:cNvSpPr/>
          <p:nvPr/>
        </p:nvSpPr>
        <p:spPr>
          <a:xfrm>
            <a:off x="838199" y="2477278"/>
            <a:ext cx="1968760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Pre-train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01272-72DE-40A9-BC03-41C5957DA000}"/>
              </a:ext>
            </a:extLst>
          </p:cNvPr>
          <p:cNvSpPr/>
          <p:nvPr/>
        </p:nvSpPr>
        <p:spPr>
          <a:xfrm>
            <a:off x="4175514" y="2477278"/>
            <a:ext cx="3298711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Supervised Fine-Tuning, SFT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1FBBDD-C639-4FE5-AF76-799BBD7C96C7}"/>
              </a:ext>
            </a:extLst>
          </p:cNvPr>
          <p:cNvSpPr/>
          <p:nvPr/>
        </p:nvSpPr>
        <p:spPr>
          <a:xfrm>
            <a:off x="3034036" y="2684782"/>
            <a:ext cx="914400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943FC6-080B-4A0D-8301-D357B22D47EE}"/>
              </a:ext>
            </a:extLst>
          </p:cNvPr>
          <p:cNvSpPr/>
          <p:nvPr/>
        </p:nvSpPr>
        <p:spPr>
          <a:xfrm>
            <a:off x="8842779" y="4445681"/>
            <a:ext cx="2679984" cy="95172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 Modeling, RM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1B5BEDB-16C1-420B-B64B-24B77EF48828}"/>
              </a:ext>
            </a:extLst>
          </p:cNvPr>
          <p:cNvSpPr/>
          <p:nvPr/>
        </p:nvSpPr>
        <p:spPr>
          <a:xfrm rot="10800000">
            <a:off x="7701302" y="4653185"/>
            <a:ext cx="914400" cy="53671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2B35C38-2CDB-4C8A-A13D-DCFCD64BD5EF}"/>
              </a:ext>
            </a:extLst>
          </p:cNvPr>
          <p:cNvSpPr/>
          <p:nvPr/>
        </p:nvSpPr>
        <p:spPr>
          <a:xfrm>
            <a:off x="9432235" y="2852012"/>
            <a:ext cx="1921565" cy="1153975"/>
          </a:xfrm>
          <a:prstGeom prst="wedgeRoundRectCallout">
            <a:avLst>
              <a:gd name="adj1" fmla="val -32212"/>
              <a:gd name="adj2" fmla="val 8231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对于候选输出进行人工排序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84747-DB73-4945-A1B3-79B4C55260B3}"/>
              </a:ext>
            </a:extLst>
          </p:cNvPr>
          <p:cNvSpPr/>
          <p:nvPr/>
        </p:nvSpPr>
        <p:spPr>
          <a:xfrm>
            <a:off x="1716157" y="4445681"/>
            <a:ext cx="5758068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Reinforcement Learning from Human Feedback , RLHF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B1498F2-97F7-4A97-A624-1CEFCDE8505F}"/>
              </a:ext>
            </a:extLst>
          </p:cNvPr>
          <p:cNvSpPr/>
          <p:nvPr/>
        </p:nvSpPr>
        <p:spPr>
          <a:xfrm rot="5400000">
            <a:off x="5538652" y="3668984"/>
            <a:ext cx="675948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E0A3641-5A44-417E-98C6-E7F0F32C58A8}"/>
              </a:ext>
            </a:extLst>
          </p:cNvPr>
          <p:cNvSpPr/>
          <p:nvPr/>
        </p:nvSpPr>
        <p:spPr>
          <a:xfrm>
            <a:off x="7981122" y="5703843"/>
            <a:ext cx="1321904" cy="787814"/>
          </a:xfrm>
          <a:prstGeom prst="wedgeRoundRectCallout">
            <a:avLst>
              <a:gd name="adj1" fmla="val -31359"/>
              <a:gd name="adj2" fmla="val -111601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打分</a:t>
            </a:r>
          </a:p>
        </p:txBody>
      </p:sp>
    </p:spTree>
    <p:extLst>
      <p:ext uri="{BB962C8B-B14F-4D97-AF65-F5344CB8AC3E}">
        <p14:creationId xmlns:p14="http://schemas.microsoft.com/office/powerpoint/2010/main" val="2301233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9A2F-668D-4773-9D5B-F5227972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</a:t>
            </a:r>
            <a:r>
              <a:rPr lang="zh-CN" altLang="en-US" dirty="0"/>
              <a:t>灾难性遗忘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F08F2-05F3-4F82-B52D-254298DD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0" y="2669176"/>
            <a:ext cx="1866018" cy="1866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212258D-D0D6-4FA6-87C6-D450983C35AD}"/>
              </a:ext>
            </a:extLst>
          </p:cNvPr>
          <p:cNvSpPr/>
          <p:nvPr/>
        </p:nvSpPr>
        <p:spPr>
          <a:xfrm>
            <a:off x="1958009" y="1541600"/>
            <a:ext cx="2156791" cy="1042573"/>
          </a:xfrm>
          <a:prstGeom prst="cloudCallout">
            <a:avLst>
              <a:gd name="adj1" fmla="val -52631"/>
              <a:gd name="adj2" fmla="val 891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Why?</a:t>
            </a:r>
            <a:endParaRPr lang="zh-CN" alt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1525B8-A1DC-4F2F-BA55-78ABABF1240D}"/>
              </a:ext>
            </a:extLst>
          </p:cNvPr>
          <p:cNvSpPr/>
          <p:nvPr/>
        </p:nvSpPr>
        <p:spPr>
          <a:xfrm>
            <a:off x="4303644" y="3304011"/>
            <a:ext cx="1570382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65E58-3F68-4EEA-A033-5A16EEB648AB}"/>
              </a:ext>
            </a:extLst>
          </p:cNvPr>
          <p:cNvSpPr/>
          <p:nvPr/>
        </p:nvSpPr>
        <p:spPr>
          <a:xfrm>
            <a:off x="6556513" y="3061254"/>
            <a:ext cx="4731027" cy="954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Weight Changed in Fine-tune</a:t>
            </a:r>
            <a:endParaRPr lang="zh-CN" alt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3DC190E-03FF-4F22-8CDB-F593EFD1774C}"/>
              </a:ext>
            </a:extLst>
          </p:cNvPr>
          <p:cNvSpPr/>
          <p:nvPr/>
        </p:nvSpPr>
        <p:spPr>
          <a:xfrm>
            <a:off x="2037522" y="4731028"/>
            <a:ext cx="2156790" cy="1042573"/>
          </a:xfrm>
          <a:prstGeom prst="cloudCallout">
            <a:avLst>
              <a:gd name="adj1" fmla="val -51455"/>
              <a:gd name="adj2" fmla="val -97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How?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006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80A7-226C-4571-A324-7A9E1FB5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</a:t>
            </a:r>
            <a:r>
              <a:rPr lang="zh-CN" altLang="en-US" dirty="0"/>
              <a:t>灾难性遗忘 </a:t>
            </a:r>
            <a:r>
              <a:rPr lang="en-US" altLang="zh-CN" dirty="0"/>
              <a:t>– </a:t>
            </a:r>
            <a:r>
              <a:rPr lang="zh-CN" altLang="en-US" dirty="0"/>
              <a:t>解决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4A34-13B9-4BAA-A1CF-8FDAE124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98955"/>
          </a:xfrm>
        </p:spPr>
        <p:txBody>
          <a:bodyPr>
            <a:normAutofit/>
          </a:bodyPr>
          <a:lstStyle/>
          <a:p>
            <a:r>
              <a:rPr lang="zh-CN" altLang="en-US" dirty="0"/>
              <a:t>找到连通路径</a:t>
            </a:r>
            <a:endParaRPr lang="en-US" altLang="zh-CN" dirty="0"/>
          </a:p>
          <a:p>
            <a:r>
              <a:rPr lang="zh-CN" altLang="en-US" dirty="0"/>
              <a:t>小心调整权重</a:t>
            </a:r>
            <a:endParaRPr lang="en-US" altLang="zh-CN" dirty="0"/>
          </a:p>
          <a:p>
            <a:r>
              <a:rPr lang="zh-CN" altLang="en-US" dirty="0"/>
              <a:t>考虑高维度不相干</a:t>
            </a:r>
            <a:endParaRPr lang="en-US" altLang="zh-CN" dirty="0"/>
          </a:p>
          <a:p>
            <a:r>
              <a:rPr lang="zh-CN" altLang="en-US" dirty="0"/>
              <a:t>找到一个平坦区域</a:t>
            </a:r>
            <a:endParaRPr lang="en-US" altLang="zh-CN" dirty="0"/>
          </a:p>
          <a:p>
            <a:r>
              <a:rPr lang="zh-CN" altLang="en-US" dirty="0"/>
              <a:t>将重要的权重冻结</a:t>
            </a:r>
            <a:endParaRPr lang="en-US" altLang="zh-CN" dirty="0"/>
          </a:p>
          <a:p>
            <a:r>
              <a:rPr lang="zh-CN" altLang="en-US" dirty="0"/>
              <a:t>复习</a:t>
            </a:r>
            <a:endParaRPr lang="en-US" altLang="zh-CN" dirty="0"/>
          </a:p>
          <a:p>
            <a:r>
              <a:rPr lang="zh-CN" altLang="en-US" dirty="0"/>
              <a:t>模拟睡眠</a:t>
            </a:r>
            <a:endParaRPr lang="en-US" altLang="zh-CN" dirty="0"/>
          </a:p>
          <a:p>
            <a:r>
              <a:rPr lang="zh-CN" altLang="en-US" dirty="0"/>
              <a:t>任务分解</a:t>
            </a:r>
            <a:endParaRPr lang="en-US" altLang="zh-CN" dirty="0"/>
          </a:p>
          <a:p>
            <a:pPr lvl="1"/>
            <a:r>
              <a:rPr lang="en-US" altLang="zh-CN" dirty="0"/>
              <a:t>Backbone + Head</a:t>
            </a:r>
          </a:p>
          <a:p>
            <a:pPr lvl="1"/>
            <a:r>
              <a:rPr lang="en-US" altLang="zh-CN" dirty="0" err="1"/>
              <a:t>CoE</a:t>
            </a:r>
            <a:r>
              <a:rPr lang="en-US" altLang="zh-CN" dirty="0"/>
              <a:t> (Mixture-of-Experts)</a:t>
            </a:r>
            <a:endParaRPr lang="zh-CN" alt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6A169882-1CE9-405A-B4E6-2E70A44F3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65" y="1926293"/>
            <a:ext cx="68580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9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B1E0-97BB-4D9F-BED1-3FB621B3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History</a:t>
            </a:r>
            <a:endParaRPr lang="zh-CN" alt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ED55B5-68AB-46ED-8BE7-DACC65235CD4}"/>
              </a:ext>
            </a:extLst>
          </p:cNvPr>
          <p:cNvSpPr/>
          <p:nvPr/>
        </p:nvSpPr>
        <p:spPr>
          <a:xfrm>
            <a:off x="457200" y="3305175"/>
            <a:ext cx="1141095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BEA8A2BF-B13C-48AF-8EAF-239C1A51A37D}"/>
              </a:ext>
            </a:extLst>
          </p:cNvPr>
          <p:cNvSpPr/>
          <p:nvPr/>
        </p:nvSpPr>
        <p:spPr>
          <a:xfrm>
            <a:off x="3771898" y="1909763"/>
            <a:ext cx="1564482" cy="161686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8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月底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Stability AI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开源了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Stable Diffusion</a:t>
            </a:r>
            <a:endParaRPr lang="zh-CN" altLang="en-US" sz="140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AF7A73E0-F2D1-4901-89C4-77ED5BBD8361}"/>
              </a:ext>
            </a:extLst>
          </p:cNvPr>
          <p:cNvSpPr/>
          <p:nvPr/>
        </p:nvSpPr>
        <p:spPr>
          <a:xfrm>
            <a:off x="5124450" y="4005261"/>
            <a:ext cx="2143126" cy="17287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08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日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AUTOMATIC1111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大神对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stable-diffusion-</a:t>
            </a:r>
            <a:r>
              <a:rPr lang="en-US" altLang="zh-CN" sz="1400" dirty="0" err="1">
                <a:effectLst/>
                <a:ea typeface="Microsoft YaHei" panose="020B0503020204020204" pitchFamily="34" charset="-122"/>
              </a:rPr>
              <a:t>webui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进行了第一个提交</a:t>
            </a:r>
            <a:endParaRPr lang="zh-CN" altLang="en-US" sz="1400" dirty="0"/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A4415138-0C51-4486-ACA6-6AD866A0EF69}"/>
              </a:ext>
            </a:extLst>
          </p:cNvPr>
          <p:cNvSpPr/>
          <p:nvPr/>
        </p:nvSpPr>
        <p:spPr>
          <a:xfrm>
            <a:off x="5550692" y="1909763"/>
            <a:ext cx="2038351" cy="161686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10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03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日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 err="1">
                <a:effectLst/>
                <a:ea typeface="Microsoft YaHei" panose="020B0503020204020204" pitchFamily="34" charset="-122"/>
              </a:rPr>
              <a:t>NovelAI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推出了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ai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绘画服务</a:t>
            </a:r>
            <a:r>
              <a:rPr lang="zh-CN" altLang="en-US" sz="1400" dirty="0">
                <a:effectLst/>
                <a:ea typeface="Microsoft YaHei" panose="020B0503020204020204" pitchFamily="34" charset="-122"/>
              </a:rPr>
              <a:t>。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7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号左右</a:t>
            </a:r>
            <a:r>
              <a:rPr lang="zh-CN" altLang="en-US" sz="1400" dirty="0">
                <a:effectLst/>
                <a:ea typeface="Microsoft YaHei" panose="020B0503020204020204" pitchFamily="34" charset="-122"/>
              </a:rPr>
              <a:t>，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黑客泄露了他们的模型和代码</a:t>
            </a:r>
            <a:endParaRPr lang="zh-CN" altLang="en-US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A6815-2194-4A1F-87C3-966F99FA5C3E}"/>
              </a:ext>
            </a:extLst>
          </p:cNvPr>
          <p:cNvCxnSpPr>
            <a:cxnSpLocks/>
          </p:cNvCxnSpPr>
          <p:nvPr/>
        </p:nvCxnSpPr>
        <p:spPr>
          <a:xfrm>
            <a:off x="7839075" y="1683542"/>
            <a:ext cx="0" cy="4479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9642EE0-9C2A-465F-80ED-9D0581F434B3}"/>
              </a:ext>
            </a:extLst>
          </p:cNvPr>
          <p:cNvSpPr/>
          <p:nvPr/>
        </p:nvSpPr>
        <p:spPr>
          <a:xfrm>
            <a:off x="8053388" y="5614987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2023</a:t>
            </a:r>
            <a:endParaRPr lang="zh-CN" alt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52224B-F2E3-49B8-90F2-B4B7159A412F}"/>
              </a:ext>
            </a:extLst>
          </p:cNvPr>
          <p:cNvSpPr/>
          <p:nvPr/>
        </p:nvSpPr>
        <p:spPr>
          <a:xfrm>
            <a:off x="8339136" y="2774158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/>
              <a:t>LoRA</a:t>
            </a:r>
            <a:endParaRPr lang="zh-CN" alt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7DD3FB-F1A3-4B30-B64F-BE5582CCADC8}"/>
              </a:ext>
            </a:extLst>
          </p:cNvPr>
          <p:cNvSpPr/>
          <p:nvPr/>
        </p:nvSpPr>
        <p:spPr>
          <a:xfrm>
            <a:off x="9058275" y="2228850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/>
              <a:t>LoHA</a:t>
            </a:r>
            <a:endParaRPr lang="zh-CN" alt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FA8C4-9B04-4E4B-BEE4-7EC277104192}"/>
              </a:ext>
            </a:extLst>
          </p:cNvPr>
          <p:cNvSpPr/>
          <p:nvPr/>
        </p:nvSpPr>
        <p:spPr>
          <a:xfrm>
            <a:off x="8339137" y="1683542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Control Net</a:t>
            </a:r>
            <a:endParaRPr lang="zh-CN" altLang="en-US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1B8499-3AF3-48AD-B88A-334DCC8D181A}"/>
              </a:ext>
            </a:extLst>
          </p:cNvPr>
          <p:cNvSpPr/>
          <p:nvPr/>
        </p:nvSpPr>
        <p:spPr>
          <a:xfrm>
            <a:off x="9677401" y="4062412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/>
              <a:t>LyCORIS</a:t>
            </a:r>
            <a:endParaRPr lang="zh-CN" altLang="en-US" sz="1800" dirty="0"/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A1ED8735-3DF2-42E3-AE03-7F7F44A23F2C}"/>
              </a:ext>
            </a:extLst>
          </p:cNvPr>
          <p:cNvSpPr/>
          <p:nvPr/>
        </p:nvSpPr>
        <p:spPr>
          <a:xfrm>
            <a:off x="237531" y="2526503"/>
            <a:ext cx="1201337" cy="100012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2021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a typeface="Microsoft YaHei" panose="020B0503020204020204" pitchFamily="34" charset="-122"/>
              </a:rPr>
              <a:t>1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DALL-E</a:t>
            </a:r>
            <a:endParaRPr lang="zh-CN" altLang="en-US" sz="1400" dirty="0"/>
          </a:p>
        </p:txBody>
      </p:sp>
      <p:sp>
        <p:nvSpPr>
          <p:cNvPr id="22" name="Callout: Up Arrow 21">
            <a:extLst>
              <a:ext uri="{FF2B5EF4-FFF2-40B4-BE49-F238E27FC236}">
                <a16:creationId xmlns:a16="http://schemas.microsoft.com/office/drawing/2014/main" id="{DAABC97C-692C-4010-AB6E-67B579A71D24}"/>
              </a:ext>
            </a:extLst>
          </p:cNvPr>
          <p:cNvSpPr/>
          <p:nvPr/>
        </p:nvSpPr>
        <p:spPr>
          <a:xfrm>
            <a:off x="611093" y="4005261"/>
            <a:ext cx="1415054" cy="107513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2021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a typeface="Microsoft YaHei" panose="020B0503020204020204" pitchFamily="34" charset="-122"/>
              </a:rPr>
              <a:t>10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Disco Diffusion</a:t>
            </a:r>
            <a:endParaRPr lang="zh-CN" altLang="en-US" sz="1400" dirty="0"/>
          </a:p>
        </p:txBody>
      </p: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78B94632-D592-45D3-9E48-AB3E9CF11748}"/>
              </a:ext>
            </a:extLst>
          </p:cNvPr>
          <p:cNvSpPr/>
          <p:nvPr/>
        </p:nvSpPr>
        <p:spPr>
          <a:xfrm>
            <a:off x="1513881" y="2519360"/>
            <a:ext cx="1201337" cy="100012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4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DALL-E 2</a:t>
            </a:r>
            <a:endParaRPr lang="zh-CN" altLang="en-US" sz="1400" dirty="0"/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50AE8BF6-A7C4-4A64-8D65-F359D6EC5D2C}"/>
              </a:ext>
            </a:extLst>
          </p:cNvPr>
          <p:cNvSpPr/>
          <p:nvPr/>
        </p:nvSpPr>
        <p:spPr>
          <a:xfrm>
            <a:off x="2245816" y="4005261"/>
            <a:ext cx="1201337" cy="107513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 err="1">
                <a:effectLst/>
                <a:ea typeface="Microsoft YaHei" panose="020B0503020204020204" pitchFamily="34" charset="-122"/>
              </a:rPr>
              <a:t>MidJourney</a:t>
            </a:r>
            <a:r>
              <a:rPr lang="zh-CN" altLang="en-US" sz="1400" dirty="0">
                <a:effectLst/>
                <a:ea typeface="Microsoft YaHei" panose="020B0503020204020204" pitchFamily="34" charset="-122"/>
              </a:rPr>
              <a:t>发布</a:t>
            </a:r>
            <a:endParaRPr lang="zh-CN" altLang="en-US" sz="1400" dirty="0"/>
          </a:p>
        </p:txBody>
      </p:sp>
      <p:sp>
        <p:nvSpPr>
          <p:cNvPr id="25" name="Callout: Up Arrow 24">
            <a:extLst>
              <a:ext uri="{FF2B5EF4-FFF2-40B4-BE49-F238E27FC236}">
                <a16:creationId xmlns:a16="http://schemas.microsoft.com/office/drawing/2014/main" id="{C75346F0-E45A-486B-A843-3E224947D35C}"/>
              </a:ext>
            </a:extLst>
          </p:cNvPr>
          <p:cNvSpPr/>
          <p:nvPr/>
        </p:nvSpPr>
        <p:spPr>
          <a:xfrm>
            <a:off x="3545837" y="4005261"/>
            <a:ext cx="1201337" cy="107513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a typeface="Microsoft YaHei" panose="020B0503020204020204" pitchFamily="34" charset="-122"/>
              </a:rPr>
              <a:t>7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 err="1">
                <a:effectLst/>
                <a:ea typeface="Microsoft YaHei" panose="020B0503020204020204" pitchFamily="34" charset="-122"/>
              </a:rPr>
              <a:t>MidJourney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ea typeface="Microsoft YaHei" panose="020B0503020204020204" pitchFamily="34" charset="-122"/>
              </a:rPr>
              <a:t>v3</a:t>
            </a:r>
            <a:r>
              <a:rPr lang="zh-CN" altLang="en-US" sz="1400" dirty="0">
                <a:ea typeface="Microsoft YaHei" panose="020B0503020204020204" pitchFamily="34" charset="-122"/>
              </a:rPr>
              <a:t>爆火</a:t>
            </a:r>
            <a:endParaRPr lang="zh-CN" altLang="en-US" sz="1400" dirty="0"/>
          </a:p>
        </p:txBody>
      </p:sp>
      <p:sp>
        <p:nvSpPr>
          <p:cNvPr id="27" name="Callout: Left Arrow 26">
            <a:extLst>
              <a:ext uri="{FF2B5EF4-FFF2-40B4-BE49-F238E27FC236}">
                <a16:creationId xmlns:a16="http://schemas.microsoft.com/office/drawing/2014/main" id="{62260CA6-F91C-42C4-A4EC-B5E3578C1255}"/>
              </a:ext>
            </a:extLst>
          </p:cNvPr>
          <p:cNvSpPr/>
          <p:nvPr/>
        </p:nvSpPr>
        <p:spPr>
          <a:xfrm>
            <a:off x="38100" y="1600196"/>
            <a:ext cx="1600198" cy="56912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7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GAN</a:t>
            </a:r>
            <a:endParaRPr lang="zh-CN" altLang="en-US" dirty="0"/>
          </a:p>
        </p:txBody>
      </p:sp>
      <p:sp>
        <p:nvSpPr>
          <p:cNvPr id="28" name="Callout: Left Arrow 27">
            <a:extLst>
              <a:ext uri="{FF2B5EF4-FFF2-40B4-BE49-F238E27FC236}">
                <a16:creationId xmlns:a16="http://schemas.microsoft.com/office/drawing/2014/main" id="{94E273E5-9904-475A-B2FD-9E4751A92225}"/>
              </a:ext>
            </a:extLst>
          </p:cNvPr>
          <p:cNvSpPr/>
          <p:nvPr/>
        </p:nvSpPr>
        <p:spPr>
          <a:xfrm>
            <a:off x="38100" y="5614987"/>
            <a:ext cx="1600198" cy="56912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7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Diffusion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336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5374-2AC5-4090-B478-F3BA344C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Prompts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967F-37BD-4057-B041-0F950F03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Role</a:t>
            </a:r>
          </a:p>
          <a:p>
            <a:r>
              <a:rPr lang="en-US" altLang="zh-CN" dirty="0"/>
              <a:t>Context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83047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F80A-03A2-406C-8EAC-60B02F7E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2833324" cy="1616203"/>
          </a:xfrm>
        </p:spPr>
        <p:txBody>
          <a:bodyPr anchor="b">
            <a:normAutofit/>
          </a:bodyPr>
          <a:lstStyle/>
          <a:p>
            <a:r>
              <a:rPr lang="zh-CN" altLang="en-US" sz="3200"/>
              <a:t>向量数据库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1AF711A3-4297-B347-6DB1-DBD4526C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4" y="2724538"/>
            <a:ext cx="2833324" cy="2224470"/>
          </a:xfrm>
        </p:spPr>
        <p:txBody>
          <a:bodyPr anchor="t">
            <a:normAutofit/>
          </a:bodyPr>
          <a:lstStyle/>
          <a:p>
            <a:r>
              <a:rPr lang="zh-CN" altLang="en-US" sz="2000" dirty="0"/>
              <a:t>存储向量</a:t>
            </a:r>
            <a:endParaRPr lang="en-US" altLang="zh-CN" sz="2000" dirty="0"/>
          </a:p>
          <a:p>
            <a:r>
              <a:rPr lang="zh-CN" altLang="en-US" sz="2000" dirty="0"/>
              <a:t>根据相似度检索向量</a:t>
            </a:r>
            <a:endParaRPr lang="en-US" altLang="zh-CN" sz="2000" dirty="0"/>
          </a:p>
          <a:p>
            <a:r>
              <a:rPr lang="zh-CN" altLang="en-US" sz="2000" dirty="0"/>
              <a:t>压缩算法</a:t>
            </a:r>
            <a:endParaRPr lang="en-US" altLang="zh-CN" sz="2000" dirty="0"/>
          </a:p>
          <a:p>
            <a:r>
              <a:rPr lang="zh-CN" altLang="en-US" sz="2000" dirty="0"/>
              <a:t>检索算法</a:t>
            </a:r>
            <a:endParaRPr lang="en-US" sz="2000" dirty="0"/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2CC3250F-8F48-4A70-AB54-BE971F0A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71" y="1714424"/>
            <a:ext cx="3287840" cy="3429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52609-7D54-42AF-8C25-CCE92A010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780" y="1908991"/>
            <a:ext cx="3331526" cy="3040017"/>
          </a:xfrm>
          <a:prstGeom prst="rect">
            <a:avLst/>
          </a:prstGeom>
        </p:spPr>
      </p:pic>
      <p:grpSp>
        <p:nvGrpSpPr>
          <p:cNvPr id="57" name="Group 37">
            <a:extLst>
              <a:ext uri="{FF2B5EF4-FFF2-40B4-BE49-F238E27FC236}">
                <a16:creationId xmlns:a16="http://schemas.microsoft.com/office/drawing/2014/main" id="{792AA144-DDFF-C43B-6866-516C9091D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557A69-9517-26A8-EF3F-E65057EEC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C5987E-7AB5-0A21-D727-68B38B342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allout: Down Arrow 31">
            <a:extLst>
              <a:ext uri="{FF2B5EF4-FFF2-40B4-BE49-F238E27FC236}">
                <a16:creationId xmlns:a16="http://schemas.microsoft.com/office/drawing/2014/main" id="{D2265380-584B-455B-8C49-9318FF55EE20}"/>
              </a:ext>
            </a:extLst>
          </p:cNvPr>
          <p:cNvSpPr/>
          <p:nvPr/>
        </p:nvSpPr>
        <p:spPr>
          <a:xfrm>
            <a:off x="4693298" y="772030"/>
            <a:ext cx="2541448" cy="942392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将对象转换为向量</a:t>
            </a:r>
          </a:p>
        </p:txBody>
      </p:sp>
      <p:sp>
        <p:nvSpPr>
          <p:cNvPr id="33" name="Thought Bubble: Cloud 32">
            <a:extLst>
              <a:ext uri="{FF2B5EF4-FFF2-40B4-BE49-F238E27FC236}">
                <a16:creationId xmlns:a16="http://schemas.microsoft.com/office/drawing/2014/main" id="{819DBA6B-E24D-4339-9A5D-8CA67A4AA1AE}"/>
              </a:ext>
            </a:extLst>
          </p:cNvPr>
          <p:cNvSpPr/>
          <p:nvPr/>
        </p:nvSpPr>
        <p:spPr>
          <a:xfrm>
            <a:off x="7697754" y="289249"/>
            <a:ext cx="2118049" cy="725516"/>
          </a:xfrm>
          <a:prstGeom prst="cloudCallout">
            <a:avLst>
              <a:gd name="adj1" fmla="val -72325"/>
              <a:gd name="adj2" fmla="val 592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Embedding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657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5EF8-3717-4E0A-BDF8-055C2EE2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Transformer</a:t>
            </a:r>
            <a:endParaRPr lang="zh-CN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76AD77-1C54-490B-A8CC-D3455E14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9425" y="663575"/>
            <a:ext cx="45243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8A20F-1561-421C-9582-D0CFB641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– LLM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A382-4BC6-4CB0-BD2F-18A987613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altLang="zh-CN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is all you need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799E5-6A08-4B30-B6E4-54E5BD7C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358378"/>
            <a:ext cx="11548872" cy="21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57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FE96-55C5-4E00-80D7-354CCFE2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langchain-ChatGLM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611E-FCCE-4287-B668-80E863CD7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2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C451-B111-423C-BEB9-1EC73F3E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Optimization and Acceleration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D975-C150-4965-9753-A505B265A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Optimizer</a:t>
            </a:r>
            <a:r>
              <a:rPr lang="zh-CN" altLang="en-US" dirty="0"/>
              <a:t>：</a:t>
            </a:r>
            <a:r>
              <a:rPr lang="en-US" altLang="zh-CN" dirty="0"/>
              <a:t>Adam, </a:t>
            </a:r>
            <a:r>
              <a:rPr lang="en-US" altLang="zh-CN" dirty="0" err="1"/>
              <a:t>AdamW</a:t>
            </a:r>
            <a:endParaRPr lang="en-US" altLang="zh-CN" dirty="0"/>
          </a:p>
          <a:p>
            <a:r>
              <a:rPr lang="en-US" altLang="zh-CN" dirty="0"/>
              <a:t>Quantify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 err="1"/>
              <a:t>DeepSpeed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483E1-8BAB-436D-9EA2-C90A8C06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242" y="1303111"/>
            <a:ext cx="4408171" cy="27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874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5BD2B49-95FD-4935-89C3-EC409AF1E40B}"/>
              </a:ext>
            </a:extLst>
          </p:cNvPr>
          <p:cNvSpPr/>
          <p:nvPr/>
        </p:nvSpPr>
        <p:spPr>
          <a:xfrm>
            <a:off x="1040739" y="1899558"/>
            <a:ext cx="1655808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effectLst/>
                <a:ea typeface="Calibri" panose="020F0502020204030204" pitchFamily="34" charset="0"/>
              </a:rPr>
              <a:t>迁移学习</a:t>
            </a:r>
            <a:endParaRPr lang="en-US" altLang="zh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BC64C-FE97-4BC6-8F6F-38BDDD18A47B}"/>
              </a:ext>
            </a:extLst>
          </p:cNvPr>
          <p:cNvSpPr/>
          <p:nvPr/>
        </p:nvSpPr>
        <p:spPr>
          <a:xfrm>
            <a:off x="2696547" y="882521"/>
            <a:ext cx="1655808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Head</a:t>
            </a:r>
            <a:endParaRPr lang="en-US" altLang="zh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0780D7-1F40-45C5-BA5C-D78C77639075}"/>
              </a:ext>
            </a:extLst>
          </p:cNvPr>
          <p:cNvSpPr/>
          <p:nvPr/>
        </p:nvSpPr>
        <p:spPr>
          <a:xfrm>
            <a:off x="3223320" y="2393269"/>
            <a:ext cx="1655808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Head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1450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AE69-A5EF-40DD-97E0-9379C5D1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道德约束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8EFE-3A3E-4AA9-8B8D-43C29922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guardrails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3238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F332-251F-4CAF-91E8-4F9DAB2C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社区与发展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B6987-0F70-41A0-AF22-586A4D3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2007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BCA7-32D3-4111-811F-28A6A2B5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</a:t>
            </a:r>
            <a:r>
              <a:rPr lang="zh-CN" altLang="en-US" dirty="0"/>
              <a:t>学习路线 </a:t>
            </a:r>
            <a:r>
              <a:rPr lang="en-US" altLang="zh-CN" dirty="0"/>
              <a:t>–</a:t>
            </a:r>
            <a:r>
              <a:rPr lang="zh-CN" altLang="en-US" dirty="0"/>
              <a:t>课程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8623-605D-404F-9E92-EC52A5BEE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站吴恩达机器学习课程</a:t>
            </a:r>
            <a:endParaRPr lang="en-US" altLang="zh-CN" dirty="0"/>
          </a:p>
          <a:p>
            <a:pPr lvl="1"/>
            <a:r>
              <a:rPr lang="zh-CN" altLang="en-US" dirty="0"/>
              <a:t>入门：</a:t>
            </a:r>
            <a:r>
              <a:rPr lang="en-US" altLang="zh-CN" dirty="0">
                <a:hlinkClick r:id="rId2"/>
              </a:rPr>
              <a:t>https://www.bilibili.com/video/BV1Zt4y1H78P?p=1&amp;vd_source=15382cb163db3fd3ce2d2dd6b97e422a</a:t>
            </a:r>
            <a:endParaRPr lang="en-US" altLang="zh-CN" dirty="0"/>
          </a:p>
          <a:p>
            <a:pPr lvl="1"/>
            <a:r>
              <a:rPr lang="zh-CN" altLang="en-US" dirty="0"/>
              <a:t>高级：</a:t>
            </a:r>
            <a:r>
              <a:rPr lang="en-US" altLang="zh-CN" dirty="0">
                <a:hlinkClick r:id="rId3"/>
              </a:rPr>
              <a:t>https://www.bilibili.com/video/BV1nt4y1h7jc/?spm_id_from=333.999.0.0&amp;vd_source=15382cb163db3fd3ce2d2dd6b97e422a</a:t>
            </a:r>
            <a:endParaRPr lang="en-US" altLang="zh-CN" dirty="0"/>
          </a:p>
          <a:p>
            <a:r>
              <a:rPr lang="en-US" altLang="zh-CN" dirty="0" err="1"/>
              <a:t>HuggingFace</a:t>
            </a:r>
            <a:r>
              <a:rPr lang="zh-CN" altLang="en-US" dirty="0"/>
              <a:t>的</a:t>
            </a:r>
            <a:r>
              <a:rPr lang="en-US" altLang="zh-CN" dirty="0"/>
              <a:t>NLP</a:t>
            </a:r>
            <a:r>
              <a:rPr lang="zh-CN" altLang="en-US" dirty="0"/>
              <a:t>课程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https://huggingface.co/learn/nlp-course/chapter0/1?fw=pt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80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E1B6-8892-4DC3-AD80-A37F3342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How Does It Work</a:t>
            </a:r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D7679F-0A08-4D63-A404-F7494387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94842"/>
            <a:ext cx="9753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51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9969-3B2E-4AF5-BF42-F874699B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</a:t>
            </a:r>
            <a:r>
              <a:rPr lang="zh-CN" altLang="en-US" dirty="0"/>
              <a:t>学习路线 </a:t>
            </a:r>
            <a:r>
              <a:rPr lang="en-US" altLang="zh-CN" dirty="0"/>
              <a:t>– </a:t>
            </a:r>
            <a:r>
              <a:rPr lang="zh-CN" altLang="en-US" dirty="0"/>
              <a:t>框架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8CC0-9CD9-45A6-B77C-E3070AFE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建议学习</a:t>
            </a:r>
            <a:r>
              <a:rPr lang="en-US" altLang="zh-CN" dirty="0" err="1"/>
              <a:t>PyTorch</a:t>
            </a:r>
            <a:r>
              <a:rPr lang="zh-CN" altLang="en-US" dirty="0"/>
              <a:t>而非</a:t>
            </a:r>
            <a:r>
              <a:rPr lang="en-US" altLang="zh-CN" dirty="0"/>
              <a:t>TensorFlow</a:t>
            </a:r>
          </a:p>
          <a:p>
            <a:r>
              <a:rPr lang="zh-CN" altLang="en-US" dirty="0"/>
              <a:t>学习</a:t>
            </a:r>
            <a:r>
              <a:rPr lang="en-US" altLang="zh-CN" dirty="0"/>
              <a:t>TensorFlow</a:t>
            </a:r>
            <a:r>
              <a:rPr lang="zh-CN" altLang="en-US" dirty="0"/>
              <a:t>建议直接从</a:t>
            </a:r>
            <a:r>
              <a:rPr lang="en-US" altLang="zh-CN" dirty="0" err="1"/>
              <a:t>Keras</a:t>
            </a:r>
            <a:r>
              <a:rPr lang="zh-CN" altLang="en-US" dirty="0"/>
              <a:t>入手</a:t>
            </a:r>
            <a:endParaRPr lang="en-US" altLang="zh-CN" dirty="0"/>
          </a:p>
          <a:p>
            <a:r>
              <a:rPr lang="zh-CN" altLang="en-US" dirty="0"/>
              <a:t>学习</a:t>
            </a:r>
            <a:r>
              <a:rPr lang="en-US" altLang="zh-CN" dirty="0"/>
              <a:t>NLP/LLM</a:t>
            </a:r>
            <a:r>
              <a:rPr lang="zh-CN" altLang="en-US" dirty="0"/>
              <a:t>请直接使用</a:t>
            </a:r>
            <a:r>
              <a:rPr lang="en-US" altLang="zh-CN" dirty="0" err="1"/>
              <a:t>HuggingFace</a:t>
            </a:r>
            <a:r>
              <a:rPr lang="zh-CN" altLang="en-US" dirty="0"/>
              <a:t>库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transformer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datasets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evaluate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err="1"/>
              <a:t>peft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4292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26DF-E1FB-45D5-B0FB-5AB5E317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CF78A-F298-4941-9145-35E464E97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FC8745-7E8A-49AE-AF95-3E9FB75FA1DC}"/>
                  </a:ext>
                </a:extLst>
              </p:cNvPr>
              <p:cNvSpPr txBox="1"/>
              <p:nvPr/>
            </p:nvSpPr>
            <p:spPr>
              <a:xfrm>
                <a:off x="9085739" y="1606096"/>
                <a:ext cx="1764073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FC8745-7E8A-49AE-AF95-3E9FB75FA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739" y="1606096"/>
                <a:ext cx="1764073" cy="529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5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9" name="Rectangle 1536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371" name="Rectangle 1537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0A59B-2C16-4A75-930C-A54DA7A3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1600" dirty="0"/>
              <a:t>ML –  Stable Diffusion – Process flow and 3 Main Models</a:t>
            </a:r>
          </a:p>
        </p:txBody>
      </p:sp>
      <p:sp>
        <p:nvSpPr>
          <p:cNvPr id="15378" name="Rectangle: Rounded Corners 1537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F2A69-49F7-4F9A-BAF7-482EDF2B1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zh-CN" altLang="en-US" sz="2000">
                <a:solidFill>
                  <a:schemeClr val="bg1"/>
                </a:solidFill>
              </a:rPr>
              <a:t>三大模型：</a:t>
            </a:r>
            <a:r>
              <a:rPr lang="en-US" altLang="zh-CN" sz="2000">
                <a:solidFill>
                  <a:schemeClr val="bg1"/>
                </a:solidFill>
              </a:rPr>
              <a:t>CLIP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U-Net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chemeClr val="bg1"/>
                </a:solidFill>
              </a:rPr>
              <a:t>VAE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9AEA6EA0-27AC-4A4A-9589-AAFA3F465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947" y="1974985"/>
            <a:ext cx="3634603" cy="48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8BCC827-33C8-4340-9573-81E606AA7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2614909"/>
            <a:ext cx="6995101" cy="35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3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62E30-D771-41B6-913D-CAD25D1D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altLang="zh-CN" sz="3700" dirty="0"/>
              <a:t>ML – Stable Diffusion – VAE</a:t>
            </a:r>
            <a:endParaRPr lang="zh-CN" altLang="en-US" sz="3700" dirty="0"/>
          </a:p>
        </p:txBody>
      </p:sp>
      <p:sp>
        <p:nvSpPr>
          <p:cNvPr id="1434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B2F4-BFFF-4781-8EDB-DC3347834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zh-CN" altLang="en-US" sz="2200" dirty="0"/>
              <a:t>图像 </a:t>
            </a:r>
            <a:r>
              <a:rPr lang="en-US" altLang="zh-CN" sz="2200" dirty="0"/>
              <a:t>&lt;-&gt; </a:t>
            </a:r>
            <a:r>
              <a:rPr lang="zh-CN" altLang="en-US" sz="2200" dirty="0"/>
              <a:t>潜空间（</a:t>
            </a:r>
            <a:r>
              <a:rPr lang="en-US" altLang="zh-CN" sz="2200" dirty="0"/>
              <a:t> Latent Space 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r>
              <a:rPr lang="zh-CN" altLang="en-US" sz="2200" dirty="0"/>
              <a:t>压缩</a:t>
            </a:r>
            <a:r>
              <a:rPr lang="en-US" altLang="zh-CN" sz="2200" dirty="0"/>
              <a:t>/</a:t>
            </a:r>
            <a:r>
              <a:rPr lang="zh-CN" altLang="en-US" sz="2200" dirty="0"/>
              <a:t>降维（</a:t>
            </a:r>
            <a:r>
              <a:rPr lang="en-US" altLang="zh-CN" sz="2200" dirty="0"/>
              <a:t>64 * 64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r>
              <a:rPr lang="zh-CN" altLang="en-US" sz="2200" dirty="0"/>
              <a:t>因此</a:t>
            </a:r>
            <a:r>
              <a:rPr lang="en-US" altLang="zh-CN" sz="2200" dirty="0"/>
              <a:t>SD</a:t>
            </a:r>
            <a:r>
              <a:rPr lang="zh-CN" altLang="en-US" sz="2200" dirty="0"/>
              <a:t>能在消费级硬件上运行</a:t>
            </a:r>
            <a:endParaRPr lang="en-US" altLang="zh-CN" sz="2200" dirty="0"/>
          </a:p>
        </p:txBody>
      </p:sp>
      <p:pic>
        <p:nvPicPr>
          <p:cNvPr id="14340" name="Picture 4" descr="Variational Autoencoder in TensorFlow (Python Code)">
            <a:extLst>
              <a:ext uri="{FF2B5EF4-FFF2-40B4-BE49-F238E27FC236}">
                <a16:creationId xmlns:a16="http://schemas.microsoft.com/office/drawing/2014/main" id="{D8A5A4E5-0576-4A4F-91AC-087C8A7D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45" y="2125788"/>
            <a:ext cx="7775510" cy="42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1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18729</TotalTime>
  <Words>2396</Words>
  <Application>Microsoft Office PowerPoint</Application>
  <PresentationFormat>Widescreen</PresentationFormat>
  <Paragraphs>482</Paragraphs>
  <Slides>71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7" baseType="lpstr">
      <vt:lpstr>-apple-system</vt:lpstr>
      <vt:lpstr>Helvetica Neue</vt:lpstr>
      <vt:lpstr>等线</vt:lpstr>
      <vt:lpstr>等线 Light</vt:lpstr>
      <vt:lpstr>Microsoft YaHei</vt:lpstr>
      <vt:lpstr>Microsoft YaHei</vt:lpstr>
      <vt:lpstr>Arial</vt:lpstr>
      <vt:lpstr>Avenir Next LT Pro</vt:lpstr>
      <vt:lpstr>Calibri</vt:lpstr>
      <vt:lpstr>Cambria Math</vt:lpstr>
      <vt:lpstr>Noto Sans</vt:lpstr>
      <vt:lpstr>Source Sans Pro</vt:lpstr>
      <vt:lpstr>Wingdings</vt:lpstr>
      <vt:lpstr>Office Theme</vt:lpstr>
      <vt:lpstr>Packager Shell Object</vt:lpstr>
      <vt:lpstr>Bitmap Image</vt:lpstr>
      <vt:lpstr>Hugging Machine Learning</vt:lpstr>
      <vt:lpstr>ML - Purpose</vt:lpstr>
      <vt:lpstr>ML – Basic Concept and Confusion</vt:lpstr>
      <vt:lpstr>ML – Basic Concept Clarify</vt:lpstr>
      <vt:lpstr>ML – Basic Concept – FIN.</vt:lpstr>
      <vt:lpstr>ML – Stable Diffusion – History</vt:lpstr>
      <vt:lpstr>ML – Stable Diffusion – How Does It Work</vt:lpstr>
      <vt:lpstr>ML –  Stable Diffusion – Process flow and 3 Main Models</vt:lpstr>
      <vt:lpstr>ML – Stable Diffusion – VAE</vt:lpstr>
      <vt:lpstr>ML – Stable Diffusion – CLIP</vt:lpstr>
      <vt:lpstr>ML – Stable Diffusion – U-Net</vt:lpstr>
      <vt:lpstr>ML – Stable Diffusion – How Does It Work</vt:lpstr>
      <vt:lpstr>ML – Stable Diffusion – Private Deployment</vt:lpstr>
      <vt:lpstr>ML – Stable Diffusion – XL</vt:lpstr>
      <vt:lpstr>ML – Stable Diffusion – Usage</vt:lpstr>
      <vt:lpstr>ML – Algorithm – Concept</vt:lpstr>
      <vt:lpstr>ML – Algorithm – Concept Clarify</vt:lpstr>
      <vt:lpstr>ML – Algorithm – Concept</vt:lpstr>
      <vt:lpstr>ML – Algorithm – Liner Regression</vt:lpstr>
      <vt:lpstr>ML – Algorithm – Liner Regression</vt:lpstr>
      <vt:lpstr>ML – Algorithm – Gradient Descent</vt:lpstr>
      <vt:lpstr>ML – Algorithm – Multiple Linear Regression and Polynomial Regression</vt:lpstr>
      <vt:lpstr>ML – Algorithm – Logic Regression</vt:lpstr>
      <vt:lpstr>ML – Algorithm – Logic Regression - Sigmoid</vt:lpstr>
      <vt:lpstr>ML – Algorithm – Logic Regression - Cross Entropy</vt:lpstr>
      <vt:lpstr>ML – Algorithm – FIN.</vt:lpstr>
      <vt:lpstr>ML – Algorithm Concept</vt:lpstr>
      <vt:lpstr>ML – Algorithm Concept</vt:lpstr>
      <vt:lpstr>ML – NN (Neural Networks)</vt:lpstr>
      <vt:lpstr>PowerPoint Presentation</vt:lpstr>
      <vt:lpstr>ML - NN – Why Neural Networks Can Fit Any Functions</vt:lpstr>
      <vt:lpstr>PowerPoint Presentation</vt:lpstr>
      <vt:lpstr>ML – Detail – Avoiding Misunderstanding</vt:lpstr>
      <vt:lpstr>三层神经网络可以模拟任意决策面</vt:lpstr>
      <vt:lpstr>PowerPoint Presentation</vt:lpstr>
      <vt:lpstr>ML – NN – The reason of Neural Network</vt:lpstr>
      <vt:lpstr>PowerPoint Presentation</vt:lpstr>
      <vt:lpstr>PowerPoint Presentation</vt:lpstr>
      <vt:lpstr>ML – NN – ResNet </vt:lpstr>
      <vt:lpstr>ML – NN – Inside the neural node</vt:lpstr>
      <vt:lpstr>ML – NN – Why Using Activation Function</vt:lpstr>
      <vt:lpstr>PowerPoint Presentation</vt:lpstr>
      <vt:lpstr>ML – NN – How to Train a Neural Network</vt:lpstr>
      <vt:lpstr>ML – NN – What does each layer do</vt:lpstr>
      <vt:lpstr>ML – NN – Engineering Problems</vt:lpstr>
      <vt:lpstr>ML – NN – FIN.</vt:lpstr>
      <vt:lpstr>ML – Unsupervised learning</vt:lpstr>
      <vt:lpstr>ML – NLP – What Can NLP Do</vt:lpstr>
      <vt:lpstr>ML – NLP – Concept</vt:lpstr>
      <vt:lpstr>PowerPoint Presentation</vt:lpstr>
      <vt:lpstr>PowerPoint Presentation</vt:lpstr>
      <vt:lpstr>多模态模型</vt:lpstr>
      <vt:lpstr>ML – NLP – FIN.</vt:lpstr>
      <vt:lpstr>ML – LLM – Concept</vt:lpstr>
      <vt:lpstr>ML – LLM – Training</vt:lpstr>
      <vt:lpstr>ML – LLM – LoRA     Low-Rank Adaptation of Large Language Models</vt:lpstr>
      <vt:lpstr>ML – LLM – Training -ChatGPT</vt:lpstr>
      <vt:lpstr>ML – LLM – 灾难性遗忘</vt:lpstr>
      <vt:lpstr>ML – LLM – 灾难性遗忘 – 解决</vt:lpstr>
      <vt:lpstr>ML – LLM – Prompts</vt:lpstr>
      <vt:lpstr>向量数据库</vt:lpstr>
      <vt:lpstr>ML – LLM – Transformer</vt:lpstr>
      <vt:lpstr>ML – LLM – Attention</vt:lpstr>
      <vt:lpstr>langchain-ChatGLM</vt:lpstr>
      <vt:lpstr>ML – NN – Optimization and Acceleration</vt:lpstr>
      <vt:lpstr>PowerPoint Presentation</vt:lpstr>
      <vt:lpstr>道德约束</vt:lpstr>
      <vt:lpstr>社区与发展</vt:lpstr>
      <vt:lpstr>ML – 学习路线 –课程</vt:lpstr>
      <vt:lpstr>ML – 学习路线 – 框架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Hugging Machine Learning</dc:title>
  <dc:creator>Yufei QIU</dc:creator>
  <cp:lastModifiedBy>Yufei QIU</cp:lastModifiedBy>
  <cp:revision>1468</cp:revision>
  <dcterms:created xsi:type="dcterms:W3CDTF">2023-05-12T00:56:30Z</dcterms:created>
  <dcterms:modified xsi:type="dcterms:W3CDTF">2023-08-09T04:43:52Z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f93e5f-d3c2-49a7-ba94-15405423c204_Enabled">
    <vt:lpwstr>true</vt:lpwstr>
  </property>
  <property fmtid="{D5CDD505-2E9C-101B-9397-08002B2CF9AE}" pid="3" name="MSIP_Label_23f93e5f-d3c2-49a7-ba94-15405423c204_SetDate">
    <vt:lpwstr>2023-08-09T04:43:51Z</vt:lpwstr>
  </property>
  <property fmtid="{D5CDD505-2E9C-101B-9397-08002B2CF9AE}" pid="4" name="MSIP_Label_23f93e5f-d3c2-49a7-ba94-15405423c204_Method">
    <vt:lpwstr>Standard</vt:lpwstr>
  </property>
  <property fmtid="{D5CDD505-2E9C-101B-9397-08002B2CF9AE}" pid="5" name="MSIP_Label_23f93e5f-d3c2-49a7-ba94-15405423c204_Name">
    <vt:lpwstr>SE Internal</vt:lpwstr>
  </property>
  <property fmtid="{D5CDD505-2E9C-101B-9397-08002B2CF9AE}" pid="6" name="MSIP_Label_23f93e5f-d3c2-49a7-ba94-15405423c204_SiteId">
    <vt:lpwstr>6e51e1ad-c54b-4b39-b598-0ffe9ae68fef</vt:lpwstr>
  </property>
  <property fmtid="{D5CDD505-2E9C-101B-9397-08002B2CF9AE}" pid="7" name="MSIP_Label_23f93e5f-d3c2-49a7-ba94-15405423c204_ActionId">
    <vt:lpwstr>73958c96-c067-4124-a9ab-2a5e910f4821</vt:lpwstr>
  </property>
  <property fmtid="{D5CDD505-2E9C-101B-9397-08002B2CF9AE}" pid="8" name="MSIP_Label_23f93e5f-d3c2-49a7-ba94-15405423c204_ContentBits">
    <vt:lpwstr>2</vt:lpwstr>
  </property>
</Properties>
</file>